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0" r:id="rId2"/>
    <p:sldId id="256" r:id="rId3"/>
    <p:sldId id="293" r:id="rId4"/>
    <p:sldId id="550" r:id="rId5"/>
    <p:sldId id="295" r:id="rId6"/>
    <p:sldId id="296" r:id="rId7"/>
    <p:sldId id="294" r:id="rId8"/>
    <p:sldId id="297" r:id="rId9"/>
    <p:sldId id="373" r:id="rId10"/>
    <p:sldId id="374" r:id="rId11"/>
    <p:sldId id="375" r:id="rId12"/>
    <p:sldId id="376" r:id="rId13"/>
    <p:sldId id="298" r:id="rId14"/>
    <p:sldId id="377" r:id="rId15"/>
    <p:sldId id="378" r:id="rId16"/>
    <p:sldId id="379" r:id="rId17"/>
    <p:sldId id="380" r:id="rId18"/>
    <p:sldId id="381" r:id="rId19"/>
    <p:sldId id="382" r:id="rId20"/>
    <p:sldId id="383" r:id="rId21"/>
    <p:sldId id="384" r:id="rId22"/>
    <p:sldId id="385" r:id="rId23"/>
    <p:sldId id="386" r:id="rId24"/>
    <p:sldId id="387" r:id="rId25"/>
    <p:sldId id="388" r:id="rId26"/>
    <p:sldId id="389" r:id="rId27"/>
    <p:sldId id="390" r:id="rId28"/>
    <p:sldId id="391" r:id="rId29"/>
    <p:sldId id="392" r:id="rId30"/>
    <p:sldId id="393" r:id="rId31"/>
    <p:sldId id="394" r:id="rId32"/>
    <p:sldId id="395" r:id="rId33"/>
    <p:sldId id="396" r:id="rId34"/>
    <p:sldId id="397" r:id="rId35"/>
    <p:sldId id="398" r:id="rId36"/>
    <p:sldId id="399" r:id="rId37"/>
    <p:sldId id="400" r:id="rId38"/>
    <p:sldId id="401" r:id="rId39"/>
    <p:sldId id="402" r:id="rId40"/>
    <p:sldId id="403" r:id="rId41"/>
    <p:sldId id="404" r:id="rId42"/>
    <p:sldId id="405" r:id="rId43"/>
    <p:sldId id="406" r:id="rId44"/>
    <p:sldId id="407" r:id="rId45"/>
    <p:sldId id="408" r:id="rId46"/>
    <p:sldId id="409" r:id="rId47"/>
    <p:sldId id="410" r:id="rId48"/>
    <p:sldId id="411" r:id="rId49"/>
    <p:sldId id="412" r:id="rId50"/>
    <p:sldId id="413" r:id="rId51"/>
    <p:sldId id="414" r:id="rId52"/>
    <p:sldId id="416" r:id="rId53"/>
    <p:sldId id="417" r:id="rId54"/>
    <p:sldId id="418" r:id="rId55"/>
    <p:sldId id="419" r:id="rId56"/>
    <p:sldId id="415" r:id="rId57"/>
    <p:sldId id="420" r:id="rId58"/>
    <p:sldId id="421" r:id="rId59"/>
    <p:sldId id="422" r:id="rId60"/>
    <p:sldId id="423" r:id="rId61"/>
    <p:sldId id="424" r:id="rId62"/>
    <p:sldId id="425" r:id="rId63"/>
    <p:sldId id="426" r:id="rId64"/>
    <p:sldId id="427" r:id="rId65"/>
    <p:sldId id="428" r:id="rId66"/>
    <p:sldId id="429" r:id="rId67"/>
    <p:sldId id="430" r:id="rId68"/>
    <p:sldId id="431" r:id="rId69"/>
    <p:sldId id="432" r:id="rId70"/>
    <p:sldId id="433" r:id="rId71"/>
    <p:sldId id="434" r:id="rId72"/>
    <p:sldId id="435" r:id="rId73"/>
    <p:sldId id="436" r:id="rId74"/>
    <p:sldId id="437" r:id="rId75"/>
    <p:sldId id="438" r:id="rId76"/>
    <p:sldId id="439" r:id="rId77"/>
    <p:sldId id="440" r:id="rId78"/>
    <p:sldId id="442" r:id="rId79"/>
    <p:sldId id="443" r:id="rId80"/>
    <p:sldId id="444" r:id="rId81"/>
    <p:sldId id="445" r:id="rId82"/>
    <p:sldId id="441" r:id="rId83"/>
    <p:sldId id="446" r:id="rId84"/>
    <p:sldId id="447" r:id="rId85"/>
    <p:sldId id="448" r:id="rId86"/>
    <p:sldId id="449" r:id="rId87"/>
    <p:sldId id="450" r:id="rId88"/>
    <p:sldId id="451" r:id="rId89"/>
    <p:sldId id="452" r:id="rId90"/>
    <p:sldId id="453" r:id="rId91"/>
    <p:sldId id="454" r:id="rId92"/>
    <p:sldId id="455" r:id="rId93"/>
    <p:sldId id="456" r:id="rId94"/>
    <p:sldId id="457" r:id="rId95"/>
    <p:sldId id="458" r:id="rId96"/>
    <p:sldId id="338" r:id="rId9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snapToGrid="0">
      <p:cViewPr varScale="1">
        <p:scale>
          <a:sx n="81" d="100"/>
          <a:sy n="81" d="100"/>
        </p:scale>
        <p:origin x="754"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tags" Target="../tags/tag25.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slideMaster" Target="../slideMasters/slideMaster1.xml"/><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tags" Target="../tags/tag138.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tags" Target="../tags/tag137.xml"/><Relationship Id="rId5" Type="http://schemas.openxmlformats.org/officeDocument/2006/relationships/tags" Target="../tags/tag131.xml"/><Relationship Id="rId10" Type="http://schemas.openxmlformats.org/officeDocument/2006/relationships/tags" Target="../tags/tag136.xml"/><Relationship Id="rId4" Type="http://schemas.openxmlformats.org/officeDocument/2006/relationships/tags" Target="../tags/tag130.xml"/><Relationship Id="rId9" Type="http://schemas.openxmlformats.org/officeDocument/2006/relationships/tags" Target="../tags/tag135.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46.xml"/><Relationship Id="rId3" Type="http://schemas.openxmlformats.org/officeDocument/2006/relationships/tags" Target="../tags/tag141.xml"/><Relationship Id="rId7" Type="http://schemas.openxmlformats.org/officeDocument/2006/relationships/tags" Target="../tags/tag145.xml"/><Relationship Id="rId12" Type="http://schemas.openxmlformats.org/officeDocument/2006/relationships/slideMaster" Target="../slideMasters/slideMaster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tags" Target="../tags/tag162.xml"/><Relationship Id="rId18" Type="http://schemas.openxmlformats.org/officeDocument/2006/relationships/tags" Target="../tags/tag167.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tags" Target="../tags/tag161.xml"/><Relationship Id="rId17" Type="http://schemas.openxmlformats.org/officeDocument/2006/relationships/tags" Target="../tags/tag166.xml"/><Relationship Id="rId2" Type="http://schemas.openxmlformats.org/officeDocument/2006/relationships/tags" Target="../tags/tag151.xml"/><Relationship Id="rId16" Type="http://schemas.openxmlformats.org/officeDocument/2006/relationships/tags" Target="../tags/tag165.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tags" Target="../tags/tag164.xml"/><Relationship Id="rId10" Type="http://schemas.openxmlformats.org/officeDocument/2006/relationships/tags" Target="../tags/tag159.xml"/><Relationship Id="rId19" Type="http://schemas.openxmlformats.org/officeDocument/2006/relationships/slideMaster" Target="../slideMasters/slideMaster1.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tags" Target="../tags/tag163.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75.xml"/><Relationship Id="rId3" Type="http://schemas.openxmlformats.org/officeDocument/2006/relationships/tags" Target="../tags/tag170.xml"/><Relationship Id="rId7" Type="http://schemas.openxmlformats.org/officeDocument/2006/relationships/tags" Target="../tags/tag174.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10" Type="http://schemas.openxmlformats.org/officeDocument/2006/relationships/slideMaster" Target="../slideMasters/slideMaster1.xml"/><Relationship Id="rId4" Type="http://schemas.openxmlformats.org/officeDocument/2006/relationships/tags" Target="../tags/tag171.xml"/><Relationship Id="rId9" Type="http://schemas.openxmlformats.org/officeDocument/2006/relationships/tags" Target="../tags/tag176.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slideMaster" Target="../slideMasters/slideMaster1.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95.xml"/><Relationship Id="rId13" Type="http://schemas.openxmlformats.org/officeDocument/2006/relationships/slideMaster" Target="../slideMasters/slideMaster1.xml"/><Relationship Id="rId3" Type="http://schemas.openxmlformats.org/officeDocument/2006/relationships/tags" Target="../tags/tag190.xml"/><Relationship Id="rId7" Type="http://schemas.openxmlformats.org/officeDocument/2006/relationships/tags" Target="../tags/tag194.xml"/><Relationship Id="rId12" Type="http://schemas.openxmlformats.org/officeDocument/2006/relationships/tags" Target="../tags/tag199.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tags" Target="../tags/tag198.xml"/><Relationship Id="rId5" Type="http://schemas.openxmlformats.org/officeDocument/2006/relationships/tags" Target="../tags/tag192.xml"/><Relationship Id="rId10" Type="http://schemas.openxmlformats.org/officeDocument/2006/relationships/tags" Target="../tags/tag197.xml"/><Relationship Id="rId4" Type="http://schemas.openxmlformats.org/officeDocument/2006/relationships/tags" Target="../tags/tag191.xml"/><Relationship Id="rId9" Type="http://schemas.openxmlformats.org/officeDocument/2006/relationships/tags" Target="../tags/tag196.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slideMaster" Target="../slideMasters/slideMaster1.xml"/><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tags" Target="../tags/tag211.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0" Type="http://schemas.openxmlformats.org/officeDocument/2006/relationships/tags" Target="../tags/tag209.xml"/><Relationship Id="rId4" Type="http://schemas.openxmlformats.org/officeDocument/2006/relationships/tags" Target="../tags/tag203.xml"/><Relationship Id="rId9" Type="http://schemas.openxmlformats.org/officeDocument/2006/relationships/tags" Target="../tags/tag208.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slideMaster" Target="../slideMasters/slideMaster1.xml"/><Relationship Id="rId3" Type="http://schemas.openxmlformats.org/officeDocument/2006/relationships/tags" Target="../tags/tag214.xml"/><Relationship Id="rId7" Type="http://schemas.openxmlformats.org/officeDocument/2006/relationships/tags" Target="../tags/tag218.xml"/><Relationship Id="rId12" Type="http://schemas.openxmlformats.org/officeDocument/2006/relationships/tags" Target="../tags/tag223.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tags" Target="../tags/tag222.xml"/><Relationship Id="rId5" Type="http://schemas.openxmlformats.org/officeDocument/2006/relationships/tags" Target="../tags/tag216.xml"/><Relationship Id="rId10" Type="http://schemas.openxmlformats.org/officeDocument/2006/relationships/tags" Target="../tags/tag221.xml"/><Relationship Id="rId4" Type="http://schemas.openxmlformats.org/officeDocument/2006/relationships/tags" Target="../tags/tag215.xml"/><Relationship Id="rId9" Type="http://schemas.openxmlformats.org/officeDocument/2006/relationships/tags" Target="../tags/tag220.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tags" Target="../tags/tag236.xml"/><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tags" Target="../tags/tag235.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tags" Target="../tags/tag234.xml"/><Relationship Id="rId5" Type="http://schemas.openxmlformats.org/officeDocument/2006/relationships/tags" Target="../tags/tag228.xml"/><Relationship Id="rId10" Type="http://schemas.openxmlformats.org/officeDocument/2006/relationships/tags" Target="../tags/tag233.xml"/><Relationship Id="rId4" Type="http://schemas.openxmlformats.org/officeDocument/2006/relationships/tags" Target="../tags/tag227.xml"/><Relationship Id="rId9" Type="http://schemas.openxmlformats.org/officeDocument/2006/relationships/tags" Target="../tags/tag232.xml"/><Relationship Id="rId1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244.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10" Type="http://schemas.openxmlformats.org/officeDocument/2006/relationships/slideMaster" Target="../slideMasters/slideMaster1.xml"/><Relationship Id="rId4" Type="http://schemas.openxmlformats.org/officeDocument/2006/relationships/tags" Target="../tags/tag240.xml"/><Relationship Id="rId9" Type="http://schemas.openxmlformats.org/officeDocument/2006/relationships/tags" Target="../tags/tag245.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slideMaster" Target="../slideMasters/slideMaster1.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s>
</file>

<file path=ppt/slideLayouts/_rels/slideLayout20.xml.rels><?xml version="1.0" encoding="UTF-8" standalone="yes"?>
<Relationships xmlns="http://schemas.openxmlformats.org/package/2006/relationships"><Relationship Id="rId13" Type="http://schemas.openxmlformats.org/officeDocument/2006/relationships/tags" Target="../tags/tag258.xml"/><Relationship Id="rId18" Type="http://schemas.openxmlformats.org/officeDocument/2006/relationships/tags" Target="../tags/tag263.xml"/><Relationship Id="rId26" Type="http://schemas.openxmlformats.org/officeDocument/2006/relationships/tags" Target="../tags/tag271.xml"/><Relationship Id="rId39" Type="http://schemas.openxmlformats.org/officeDocument/2006/relationships/tags" Target="../tags/tag284.xml"/><Relationship Id="rId21" Type="http://schemas.openxmlformats.org/officeDocument/2006/relationships/tags" Target="../tags/tag266.xml"/><Relationship Id="rId34" Type="http://schemas.openxmlformats.org/officeDocument/2006/relationships/tags" Target="../tags/tag279.xml"/><Relationship Id="rId7" Type="http://schemas.openxmlformats.org/officeDocument/2006/relationships/tags" Target="../tags/tag252.xml"/><Relationship Id="rId2" Type="http://schemas.openxmlformats.org/officeDocument/2006/relationships/tags" Target="../tags/tag247.xml"/><Relationship Id="rId16" Type="http://schemas.openxmlformats.org/officeDocument/2006/relationships/tags" Target="../tags/tag261.xml"/><Relationship Id="rId20" Type="http://schemas.openxmlformats.org/officeDocument/2006/relationships/tags" Target="../tags/tag265.xml"/><Relationship Id="rId29" Type="http://schemas.openxmlformats.org/officeDocument/2006/relationships/tags" Target="../tags/tag274.xml"/><Relationship Id="rId41" Type="http://schemas.openxmlformats.org/officeDocument/2006/relationships/slideMaster" Target="../slideMasters/slideMaster1.xml"/><Relationship Id="rId1" Type="http://schemas.openxmlformats.org/officeDocument/2006/relationships/tags" Target="../tags/tag246.xml"/><Relationship Id="rId6" Type="http://schemas.openxmlformats.org/officeDocument/2006/relationships/tags" Target="../tags/tag251.xml"/><Relationship Id="rId11" Type="http://schemas.openxmlformats.org/officeDocument/2006/relationships/tags" Target="../tags/tag256.xml"/><Relationship Id="rId24" Type="http://schemas.openxmlformats.org/officeDocument/2006/relationships/tags" Target="../tags/tag269.xml"/><Relationship Id="rId32" Type="http://schemas.openxmlformats.org/officeDocument/2006/relationships/tags" Target="../tags/tag277.xml"/><Relationship Id="rId37" Type="http://schemas.openxmlformats.org/officeDocument/2006/relationships/tags" Target="../tags/tag282.xml"/><Relationship Id="rId40" Type="http://schemas.openxmlformats.org/officeDocument/2006/relationships/tags" Target="../tags/tag285.xml"/><Relationship Id="rId5" Type="http://schemas.openxmlformats.org/officeDocument/2006/relationships/tags" Target="../tags/tag250.xml"/><Relationship Id="rId15" Type="http://schemas.openxmlformats.org/officeDocument/2006/relationships/tags" Target="../tags/tag260.xml"/><Relationship Id="rId23" Type="http://schemas.openxmlformats.org/officeDocument/2006/relationships/tags" Target="../tags/tag268.xml"/><Relationship Id="rId28" Type="http://schemas.openxmlformats.org/officeDocument/2006/relationships/tags" Target="../tags/tag273.xml"/><Relationship Id="rId36" Type="http://schemas.openxmlformats.org/officeDocument/2006/relationships/tags" Target="../tags/tag281.xml"/><Relationship Id="rId10" Type="http://schemas.openxmlformats.org/officeDocument/2006/relationships/tags" Target="../tags/tag255.xml"/><Relationship Id="rId19" Type="http://schemas.openxmlformats.org/officeDocument/2006/relationships/tags" Target="../tags/tag264.xml"/><Relationship Id="rId31" Type="http://schemas.openxmlformats.org/officeDocument/2006/relationships/tags" Target="../tags/tag276.xml"/><Relationship Id="rId4" Type="http://schemas.openxmlformats.org/officeDocument/2006/relationships/tags" Target="../tags/tag249.xml"/><Relationship Id="rId9" Type="http://schemas.openxmlformats.org/officeDocument/2006/relationships/tags" Target="../tags/tag254.xml"/><Relationship Id="rId14" Type="http://schemas.openxmlformats.org/officeDocument/2006/relationships/tags" Target="../tags/tag259.xml"/><Relationship Id="rId22" Type="http://schemas.openxmlformats.org/officeDocument/2006/relationships/tags" Target="../tags/tag267.xml"/><Relationship Id="rId27" Type="http://schemas.openxmlformats.org/officeDocument/2006/relationships/tags" Target="../tags/tag272.xml"/><Relationship Id="rId30" Type="http://schemas.openxmlformats.org/officeDocument/2006/relationships/tags" Target="../tags/tag275.xml"/><Relationship Id="rId35" Type="http://schemas.openxmlformats.org/officeDocument/2006/relationships/tags" Target="../tags/tag280.xml"/><Relationship Id="rId8" Type="http://schemas.openxmlformats.org/officeDocument/2006/relationships/tags" Target="../tags/tag253.xml"/><Relationship Id="rId3" Type="http://schemas.openxmlformats.org/officeDocument/2006/relationships/tags" Target="../tags/tag248.xml"/><Relationship Id="rId12" Type="http://schemas.openxmlformats.org/officeDocument/2006/relationships/tags" Target="../tags/tag257.xml"/><Relationship Id="rId17" Type="http://schemas.openxmlformats.org/officeDocument/2006/relationships/tags" Target="../tags/tag262.xml"/><Relationship Id="rId25" Type="http://schemas.openxmlformats.org/officeDocument/2006/relationships/tags" Target="../tags/tag270.xml"/><Relationship Id="rId33" Type="http://schemas.openxmlformats.org/officeDocument/2006/relationships/tags" Target="../tags/tag278.xml"/><Relationship Id="rId38" Type="http://schemas.openxmlformats.org/officeDocument/2006/relationships/tags" Target="../tags/tag28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slideMaster" Target="../slideMasters/slideMaster1.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tags" Target="../tags/tag53.xml"/><Relationship Id="rId2" Type="http://schemas.openxmlformats.org/officeDocument/2006/relationships/tags" Target="../tags/tag38.xml"/><Relationship Id="rId16" Type="http://schemas.openxmlformats.org/officeDocument/2006/relationships/tags" Target="../tags/tag52.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5" Type="http://schemas.openxmlformats.org/officeDocument/2006/relationships/tags" Target="../tags/tag5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slideMaster" Target="../slideMasters/slideMaster1.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tags" Target="../tags/tag78.xml"/><Relationship Id="rId3" Type="http://schemas.openxmlformats.org/officeDocument/2006/relationships/tags" Target="../tags/tag68.xml"/><Relationship Id="rId7" Type="http://schemas.openxmlformats.org/officeDocument/2006/relationships/tags" Target="../tags/tag72.xml"/><Relationship Id="rId12" Type="http://schemas.openxmlformats.org/officeDocument/2006/relationships/tags" Target="../tags/tag7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5" Type="http://schemas.openxmlformats.org/officeDocument/2006/relationships/tags" Target="../tags/tag70.xml"/><Relationship Id="rId15" Type="http://schemas.openxmlformats.org/officeDocument/2006/relationships/slideMaster" Target="../slideMasters/slideMaster1.xml"/><Relationship Id="rId10" Type="http://schemas.openxmlformats.org/officeDocument/2006/relationships/tags" Target="../tags/tag75.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tags" Target="../tags/tag79.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2" Type="http://schemas.openxmlformats.org/officeDocument/2006/relationships/tags" Target="../tags/tag81.xml"/><Relationship Id="rId16" Type="http://schemas.openxmlformats.org/officeDocument/2006/relationships/slideMaster" Target="../slideMasters/slideMaster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tags" Target="../tags/tag94.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18" Type="http://schemas.openxmlformats.org/officeDocument/2006/relationships/slideMaster" Target="../slideMasters/slideMaster1.xml"/><Relationship Id="rId26" Type="http://schemas.openxmlformats.org/officeDocument/2006/relationships/image" Target="../media/image9.svg"/><Relationship Id="rId3" Type="http://schemas.openxmlformats.org/officeDocument/2006/relationships/tags" Target="../tags/tag97.xml"/><Relationship Id="rId21" Type="http://schemas.openxmlformats.org/officeDocument/2006/relationships/image" Target="../media/image4.png"/><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tags" Target="../tags/tag111.xml"/><Relationship Id="rId25" Type="http://schemas.openxmlformats.org/officeDocument/2006/relationships/image" Target="../media/image8.png"/><Relationship Id="rId2" Type="http://schemas.openxmlformats.org/officeDocument/2006/relationships/tags" Target="../tags/tag96.xml"/><Relationship Id="rId16" Type="http://schemas.openxmlformats.org/officeDocument/2006/relationships/tags" Target="../tags/tag110.xml"/><Relationship Id="rId20" Type="http://schemas.openxmlformats.org/officeDocument/2006/relationships/image" Target="../media/image3.svg"/><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24" Type="http://schemas.openxmlformats.org/officeDocument/2006/relationships/image" Target="../media/image7.svg"/><Relationship Id="rId5" Type="http://schemas.openxmlformats.org/officeDocument/2006/relationships/tags" Target="../tags/tag99.xml"/><Relationship Id="rId15" Type="http://schemas.openxmlformats.org/officeDocument/2006/relationships/tags" Target="../tags/tag109.xml"/><Relationship Id="rId23" Type="http://schemas.openxmlformats.org/officeDocument/2006/relationships/image" Target="../media/image6.png"/><Relationship Id="rId10" Type="http://schemas.openxmlformats.org/officeDocument/2006/relationships/tags" Target="../tags/tag104.xml"/><Relationship Id="rId19" Type="http://schemas.openxmlformats.org/officeDocument/2006/relationships/image" Target="../media/image2.png"/><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 Id="rId22"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slideMaster" Target="../slideMasters/slideMaster1.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tags" Target="../tags/tag126.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8" y="-953"/>
            <a:ext cx="12192000" cy="6858953"/>
            <a:chOff x="-318" y="-953"/>
            <a:chExt cx="12192000" cy="6858953"/>
          </a:xfrm>
        </p:grpSpPr>
        <p:grpSp>
          <p:nvGrpSpPr>
            <p:cNvPr id="4" name="组合 3"/>
            <p:cNvGrpSpPr/>
            <p:nvPr/>
          </p:nvGrpSpPr>
          <p:grpSpPr>
            <a:xfrm>
              <a:off x="-318" y="635"/>
              <a:ext cx="12192000" cy="6857365"/>
              <a:chOff x="-318" y="635"/>
              <a:chExt cx="12192000" cy="6857365"/>
            </a:xfrm>
          </p:grpSpPr>
          <p:grpSp>
            <p:nvGrpSpPr>
              <p:cNvPr id="11" name="组合 10"/>
              <p:cNvGrpSpPr/>
              <p:nvPr>
                <p:custDataLst>
                  <p:tags r:id="rId11"/>
                </p:custDataLst>
              </p:nvPr>
            </p:nvGrpSpPr>
            <p:grpSpPr>
              <a:xfrm>
                <a:off x="-318" y="635"/>
                <a:ext cx="12192000" cy="6857365"/>
                <a:chOff x="0" y="0"/>
                <a:chExt cx="19200" cy="10799"/>
              </a:xfrm>
            </p:grpSpPr>
            <p:sp>
              <p:nvSpPr>
                <p:cNvPr id="12" name="矩形 11"/>
                <p:cNvSpPr/>
                <p:nvPr>
                  <p:custDataLst>
                    <p:tags r:id="rId1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p:custDataLst>
                    <p:tags r:id="rId1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p:custDataLst>
                    <p:tags r:id="rId1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p:custDataLst>
                    <p:tags r:id="rId16"/>
                  </p:custDataLst>
                </p:nvPr>
              </p:nvGrpSpPr>
              <p:grpSpPr>
                <a:xfrm>
                  <a:off x="16448" y="9574"/>
                  <a:ext cx="2074" cy="675"/>
                  <a:chOff x="0" y="3633950"/>
                  <a:chExt cx="1405715" cy="457699"/>
                </a:xfrm>
              </p:grpSpPr>
              <p:sp>
                <p:nvSpPr>
                  <p:cNvPr id="20" name="菱形 19"/>
                  <p:cNvSpPr/>
                  <p:nvPr>
                    <p:custDataLst>
                      <p:tags r:id="rId1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p:custDataLst>
                      <p:tags r:id="rId1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p:custDataLst>
                      <p:tags r:id="rId1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p:custDataLst>
                  <p:tags r:id="rId12"/>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p:custDataLst>
                <p:tags r:id="rId9"/>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dirty="0"/>
            </a:p>
          </p:txBody>
        </p:sp>
        <p:sp>
          <p:nvSpPr>
            <p:cNvPr id="9" name="五边形 6"/>
            <p:cNvSpPr/>
            <p:nvPr>
              <p:custDataLst>
                <p:tags r:id="rId10"/>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2"/>
            </p:custDataLst>
          </p:nvPr>
        </p:nvSpPr>
        <p:spPr>
          <a:xfrm>
            <a:off x="879742" y="6349833"/>
            <a:ext cx="2700000" cy="316800"/>
          </a:xfrm>
        </p:spPr>
        <p:txBody>
          <a:bodyPr/>
          <a:lstStyle/>
          <a:p>
            <a:fld id="{ADF0377B-9EF6-4447-9C6C-929826C0F970}" type="datetimeFigureOut">
              <a:rPr lang="zh-CN" altLang="en-US" smtClean="0"/>
              <a:t>2025/10/8</a:t>
            </a:fld>
            <a:endParaRPr lang="zh-CN" altLang="en-US"/>
          </a:p>
        </p:txBody>
      </p:sp>
      <p:sp>
        <p:nvSpPr>
          <p:cNvPr id="17" name="页脚占位符 16"/>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4"/>
            </p:custDataLst>
          </p:nvPr>
        </p:nvSpPr>
        <p:spPr>
          <a:xfrm>
            <a:off x="8610600" y="6349833"/>
            <a:ext cx="2700000" cy="316800"/>
          </a:xfrm>
        </p:spPr>
        <p:txBody>
          <a:bodyPr/>
          <a:lstStyle/>
          <a:p>
            <a:fld id="{FF3AC631-22D6-495F-83D4-9F1F121C6FE3}" type="slidenum">
              <a:rPr lang="zh-CN" altLang="en-US" smtClean="0"/>
              <a:t>‹#›</a:t>
            </a:fld>
            <a:endParaRPr lang="zh-CN" altLang="en-US"/>
          </a:p>
        </p:txBody>
      </p:sp>
      <p:sp>
        <p:nvSpPr>
          <p:cNvPr id="5" name="文本占位符 4"/>
          <p:cNvSpPr>
            <a:spLocks noGrp="1"/>
          </p:cNvSpPr>
          <p:nvPr>
            <p:ph type="body" sz="quarter" idx="13" hasCustomPrompt="1"/>
            <p:custDataLst>
              <p:tags r:id="rId5"/>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ts val="0"/>
              </a:spcAft>
              <a:buNone/>
              <a:defRPr sz="1800" baseline="0">
                <a:solidFill>
                  <a:schemeClr val="tx1">
                    <a:lumMod val="85000"/>
                    <a:lumOff val="15000"/>
                  </a:schemeClr>
                </a:solidFill>
              </a:defRPr>
            </a:lvl1pPr>
          </a:lstStyle>
          <a:p>
            <a:pPr lvl="0"/>
            <a:r>
              <a:rPr lang="zh-CN" altLang="en-US" dirty="0"/>
              <a:t>单击此处编辑文本</a:t>
            </a:r>
          </a:p>
        </p:txBody>
      </p:sp>
      <p:sp>
        <p:nvSpPr>
          <p:cNvPr id="2" name="标题 1"/>
          <p:cNvSpPr>
            <a:spLocks noGrp="1"/>
          </p:cNvSpPr>
          <p:nvPr>
            <p:ph type="ctrTitle" hasCustomPrompt="1"/>
            <p:custDataLst>
              <p:tags r:id="rId6"/>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p>
        </p:txBody>
      </p:sp>
      <p:sp>
        <p:nvSpPr>
          <p:cNvPr id="3" name="副标题 2"/>
          <p:cNvSpPr>
            <a:spLocks noGrp="1"/>
          </p:cNvSpPr>
          <p:nvPr>
            <p:ph type="subTitle" idx="1" hasCustomPrompt="1"/>
            <p:custDataLst>
              <p:tags r:id="rId7"/>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4" name="文本占位符 13"/>
          <p:cNvSpPr>
            <a:spLocks noGrp="1"/>
          </p:cNvSpPr>
          <p:nvPr>
            <p:ph type="body" sz="quarter" idx="14" hasCustomPrompt="1"/>
            <p:custDataLst>
              <p:tags r:id="rId8"/>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dirty="0"/>
              <a:t>单击此处编辑文本</a:t>
            </a:r>
          </a:p>
        </p:txBody>
      </p:sp>
    </p:spTree>
    <p:extLst>
      <p:ext uri="{BB962C8B-B14F-4D97-AF65-F5344CB8AC3E}">
        <p14:creationId xmlns:p14="http://schemas.microsoft.com/office/powerpoint/2010/main" val="3760402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57176" y="284361"/>
            <a:ext cx="11842224" cy="6446131"/>
            <a:chOff x="257176" y="284361"/>
            <a:chExt cx="11842224" cy="6446131"/>
          </a:xfrm>
        </p:grpSpPr>
        <p:sp>
          <p:nvSpPr>
            <p:cNvPr id="8" name="矩形 7"/>
            <p:cNvSpPr/>
            <p:nvPr>
              <p:custDataLst>
                <p:tags r:id="rId7"/>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9" name="组合 8"/>
            <p:cNvGrpSpPr/>
            <p:nvPr>
              <p:custDataLst>
                <p:tags r:id="rId8"/>
              </p:custDataLst>
            </p:nvPr>
          </p:nvGrpSpPr>
          <p:grpSpPr>
            <a:xfrm>
              <a:off x="11148545" y="6413693"/>
              <a:ext cx="950855" cy="316799"/>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2725960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257176" y="284361"/>
            <a:ext cx="11842224" cy="6446131"/>
            <a:chOff x="257176" y="284361"/>
            <a:chExt cx="11842224" cy="6446131"/>
          </a:xfrm>
        </p:grpSpPr>
        <p:sp>
          <p:nvSpPr>
            <p:cNvPr id="8" name="矩形 7"/>
            <p:cNvSpPr/>
            <p:nvPr>
              <p:custDataLst>
                <p:tags r:id="rId6"/>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9" name="组合 8"/>
            <p:cNvGrpSpPr/>
            <p:nvPr>
              <p:custDataLst>
                <p:tags r:id="rId7"/>
              </p:custDataLst>
            </p:nvPr>
          </p:nvGrpSpPr>
          <p:grpSpPr>
            <a:xfrm>
              <a:off x="11148545" y="6413693"/>
              <a:ext cx="950855" cy="316799"/>
              <a:chOff x="0" y="3623101"/>
              <a:chExt cx="1405715" cy="468548"/>
            </a:xfrm>
          </p:grpSpPr>
          <p:sp>
            <p:nvSpPr>
              <p:cNvPr id="11" name="菱形 10"/>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8"/>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6634874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末尾幻灯片">
    <p:spTree>
      <p:nvGrpSpPr>
        <p:cNvPr id="1" name=""/>
        <p:cNvGrpSpPr/>
        <p:nvPr/>
      </p:nvGrpSpPr>
      <p:grpSpPr>
        <a:xfrm>
          <a:off x="0" y="0"/>
          <a:ext cx="0" cy="0"/>
          <a:chOff x="0" y="0"/>
          <a:chExt cx="0" cy="0"/>
        </a:xfrm>
      </p:grpSpPr>
      <p:grpSp>
        <p:nvGrpSpPr>
          <p:cNvPr id="21" name="组合 20"/>
          <p:cNvGrpSpPr/>
          <p:nvPr>
            <p:custDataLst>
              <p:tags r:id="rId1"/>
            </p:custDataLst>
          </p:nvPr>
        </p:nvGrpSpPr>
        <p:grpSpPr>
          <a:xfrm>
            <a:off x="-318" y="-953"/>
            <a:ext cx="12192000" cy="6858953"/>
            <a:chOff x="-318" y="-953"/>
            <a:chExt cx="12192000" cy="6858953"/>
          </a:xfrm>
        </p:grpSpPr>
        <p:grpSp>
          <p:nvGrpSpPr>
            <p:cNvPr id="22" name="组合 21"/>
            <p:cNvGrpSpPr/>
            <p:nvPr/>
          </p:nvGrpSpPr>
          <p:grpSpPr>
            <a:xfrm>
              <a:off x="-318" y="635"/>
              <a:ext cx="12192000" cy="6857365"/>
              <a:chOff x="-318" y="635"/>
              <a:chExt cx="12192000" cy="6857365"/>
            </a:xfrm>
          </p:grpSpPr>
          <p:grpSp>
            <p:nvGrpSpPr>
              <p:cNvPr id="25" name="组合 24"/>
              <p:cNvGrpSpPr/>
              <p:nvPr>
                <p:custDataLst>
                  <p:tags r:id="rId10"/>
                </p:custDataLst>
              </p:nvPr>
            </p:nvGrpSpPr>
            <p:grpSpPr>
              <a:xfrm>
                <a:off x="-318" y="635"/>
                <a:ext cx="12192000" cy="6857365"/>
                <a:chOff x="0" y="0"/>
                <a:chExt cx="19200" cy="10799"/>
              </a:xfrm>
            </p:grpSpPr>
            <p:sp>
              <p:nvSpPr>
                <p:cNvPr id="27" name="矩形 26"/>
                <p:cNvSpPr/>
                <p:nvPr>
                  <p:custDataLst>
                    <p:tags r:id="rId12"/>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custDataLst>
                    <p:tags r:id="rId13"/>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custDataLst>
                    <p:tags r:id="rId14"/>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custDataLst>
                    <p:tags r:id="rId15"/>
                  </p:custDataLst>
                </p:nvPr>
              </p:nvGrpSpPr>
              <p:grpSpPr>
                <a:xfrm>
                  <a:off x="16448" y="9574"/>
                  <a:ext cx="2074" cy="675"/>
                  <a:chOff x="0" y="3633950"/>
                  <a:chExt cx="1405715" cy="457699"/>
                </a:xfrm>
              </p:grpSpPr>
              <p:sp>
                <p:nvSpPr>
                  <p:cNvPr id="31" name="菱形 30"/>
                  <p:cNvSpPr/>
                  <p:nvPr>
                    <p:custDataLst>
                      <p:tags r:id="rId16"/>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p:custDataLst>
                      <p:tags r:id="rId17"/>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p:custDataLst>
                      <p:tags r:id="rId18"/>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p:custDataLst>
                  <p:tags r:id="rId11"/>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p:custDataLst>
                <p:tags r:id="rId8"/>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五边形 6"/>
            <p:cNvSpPr/>
            <p:nvPr>
              <p:custDataLst>
                <p:tags r:id="rId9"/>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2"/>
            </p:custDataLst>
          </p:nvPr>
        </p:nvSpPr>
        <p:spPr/>
        <p:txBody>
          <a:body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FF3AC631-22D6-495F-83D4-9F1F121C6FE3}"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
        <p:nvSpPr>
          <p:cNvPr id="10" name="文本占位符 9"/>
          <p:cNvSpPr>
            <a:spLocks noGrp="1"/>
          </p:cNvSpPr>
          <p:nvPr>
            <p:ph type="body" sz="quarter" idx="13" hasCustomPrompt="1"/>
            <p:custDataLst>
              <p:tags r:id="rId6"/>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dirty="0"/>
              <a:t>编辑文本</a:t>
            </a:r>
          </a:p>
        </p:txBody>
      </p:sp>
      <p:sp>
        <p:nvSpPr>
          <p:cNvPr id="12" name="文本占位符 11"/>
          <p:cNvSpPr>
            <a:spLocks noGrp="1"/>
          </p:cNvSpPr>
          <p:nvPr>
            <p:ph type="body" sz="quarter" idx="14" hasCustomPrompt="1"/>
            <p:custDataLst>
              <p:tags r:id="rId7"/>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dirty="0"/>
              <a:t>单击此处编辑文本</a:t>
            </a:r>
          </a:p>
        </p:txBody>
      </p:sp>
    </p:spTree>
    <p:extLst>
      <p:ext uri="{BB962C8B-B14F-4D97-AF65-F5344CB8AC3E}">
        <p14:creationId xmlns:p14="http://schemas.microsoft.com/office/powerpoint/2010/main" val="10609050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通用">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1598910" y="6433185"/>
            <a:ext cx="450850" cy="149860"/>
            <a:chOff x="0" y="3623101"/>
            <a:chExt cx="1405715" cy="468548"/>
          </a:xfrm>
        </p:grpSpPr>
        <p:sp>
          <p:nvSpPr>
            <p:cNvPr id="19" name="菱形 18"/>
            <p:cNvSpPr/>
            <p:nvPr>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custDataLst>
                <p:tags r:id="rId8"/>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custDataLst>
                <p:tags r:id="rId9"/>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p:custDataLst>
              <p:tags r:id="rId2"/>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日期占位符 2"/>
          <p:cNvSpPr>
            <a:spLocks noGrp="1"/>
          </p:cNvSpPr>
          <p:nvPr>
            <p:ph type="dt" sz="half" idx="10"/>
            <p:custDataLst>
              <p:tags r:id="rId3"/>
            </p:custDataLst>
          </p:nvPr>
        </p:nvSpPr>
        <p:spPr/>
        <p:txBody>
          <a:body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F3AC631-22D6-495F-83D4-9F1F121C6FE3}" type="slidenum">
              <a:rPr lang="zh-CN" altLang="en-US" smtClean="0"/>
              <a:t>‹#›</a:t>
            </a:fld>
            <a:endParaRPr lang="zh-CN" altLang="en-US"/>
          </a:p>
        </p:txBody>
      </p:sp>
      <p:sp>
        <p:nvSpPr>
          <p:cNvPr id="7" name="标题 6"/>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2081943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相框">
    <p:spTree>
      <p:nvGrpSpPr>
        <p:cNvPr id="1" name=""/>
        <p:cNvGrpSpPr/>
        <p:nvPr/>
      </p:nvGrpSpPr>
      <p:grpSpPr>
        <a:xfrm>
          <a:off x="0" y="0"/>
          <a:ext cx="0" cy="0"/>
          <a:chOff x="0" y="0"/>
          <a:chExt cx="0" cy="0"/>
        </a:xfrm>
      </p:grpSpPr>
      <p:sp>
        <p:nvSpPr>
          <p:cNvPr id="24" name="矩形 23"/>
          <p:cNvSpPr/>
          <p:nvPr>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25" name="组合 24"/>
          <p:cNvGrpSpPr/>
          <p:nvPr>
            <p:custDataLst>
              <p:tags r:id="rId2"/>
            </p:custDataLst>
          </p:nvPr>
        </p:nvGrpSpPr>
        <p:grpSpPr>
          <a:xfrm>
            <a:off x="11148695" y="6413500"/>
            <a:ext cx="950595" cy="316865"/>
            <a:chOff x="0" y="3623101"/>
            <a:chExt cx="1405715" cy="468548"/>
          </a:xfrm>
        </p:grpSpPr>
        <p:sp>
          <p:nvSpPr>
            <p:cNvPr id="27" name="菱形 26"/>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p:custDataLst>
              <p:tags r:id="rId3"/>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hasCustomPrompt="1"/>
            <p:custDataLst>
              <p:tags r:id="rId4"/>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34267354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左右">
    <p:spTree>
      <p:nvGrpSpPr>
        <p:cNvPr id="1" name=""/>
        <p:cNvGrpSpPr/>
        <p:nvPr/>
      </p:nvGrpSpPr>
      <p:grpSpPr>
        <a:xfrm>
          <a:off x="0" y="0"/>
          <a:ext cx="0" cy="0"/>
          <a:chOff x="0" y="0"/>
          <a:chExt cx="0" cy="0"/>
        </a:xfrm>
      </p:grpSpPr>
      <p:sp>
        <p:nvSpPr>
          <p:cNvPr id="8" name="矩形 7"/>
          <p:cNvSpPr/>
          <p:nvPr>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p:custDataLst>
              <p:tags r:id="rId2"/>
            </p:custDataLst>
          </p:nvPr>
        </p:nvGrpSpPr>
        <p:grpSpPr>
          <a:xfrm>
            <a:off x="11598910" y="6433185"/>
            <a:ext cx="450850" cy="149860"/>
            <a:chOff x="0" y="3623101"/>
            <a:chExt cx="1405715" cy="468548"/>
          </a:xfrm>
        </p:grpSpPr>
        <p:sp>
          <p:nvSpPr>
            <p:cNvPr id="18" name="菱形 17"/>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hasCustomPrompt="1"/>
            <p:custDataLst>
              <p:tags r:id="rId4"/>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编辑标题</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21079018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p:custDataLst>
              <p:tags r:id="rId2"/>
            </p:custDataLst>
          </p:nvPr>
        </p:nvGrpSpPr>
        <p:grpSpPr>
          <a:xfrm>
            <a:off x="11598910" y="6433185"/>
            <a:ext cx="450850" cy="149860"/>
            <a:chOff x="0" y="3623101"/>
            <a:chExt cx="1405715" cy="468548"/>
          </a:xfrm>
        </p:grpSpPr>
        <p:sp>
          <p:nvSpPr>
            <p:cNvPr id="25" name="菱形 24"/>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custDataLst>
              <p:tags r:id="rId4"/>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1806906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下上">
    <p:spTree>
      <p:nvGrpSpPr>
        <p:cNvPr id="1" name=""/>
        <p:cNvGrpSpPr/>
        <p:nvPr/>
      </p:nvGrpSpPr>
      <p:grpSpPr>
        <a:xfrm>
          <a:off x="0" y="0"/>
          <a:ext cx="0" cy="0"/>
          <a:chOff x="0" y="0"/>
          <a:ch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p:custDataLst>
              <p:tags r:id="rId2"/>
            </p:custDataLst>
          </p:nvPr>
        </p:nvGrpSpPr>
        <p:grpSpPr>
          <a:xfrm>
            <a:off x="11598910" y="6433185"/>
            <a:ext cx="450850" cy="149860"/>
            <a:chOff x="0" y="3623101"/>
            <a:chExt cx="1405715" cy="468548"/>
          </a:xfrm>
        </p:grpSpPr>
        <p:sp>
          <p:nvSpPr>
            <p:cNvPr id="25" name="菱形 24"/>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custDataLst>
              <p:tags r:id="rId4"/>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extLst>
      <p:ext uri="{BB962C8B-B14F-4D97-AF65-F5344CB8AC3E}">
        <p14:creationId xmlns:p14="http://schemas.microsoft.com/office/powerpoint/2010/main" val="40456948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grpSp>
        <p:nvGrpSpPr>
          <p:cNvPr id="19" name="组合 18"/>
          <p:cNvGrpSpPr/>
          <p:nvPr>
            <p:custDataLst>
              <p:tags r:id="rId10"/>
            </p:custDataLst>
          </p:nvPr>
        </p:nvGrpSpPr>
        <p:grpSpPr>
          <a:xfrm flipH="1">
            <a:off x="11129043" y="317149"/>
            <a:ext cx="976314" cy="307818"/>
            <a:chOff x="7177184" y="4307561"/>
            <a:chExt cx="976314" cy="307818"/>
          </a:xfrm>
        </p:grpSpPr>
        <p:sp>
          <p:nvSpPr>
            <p:cNvPr id="6" name="等腰三角形 5"/>
            <p:cNvSpPr/>
            <p:nvPr>
              <p:custDataLst>
                <p:tags r:id="rId11"/>
              </p:custDataLst>
            </p:nvPr>
          </p:nvSpPr>
          <p:spPr>
            <a:xfrm rot="5400000" flipH="1">
              <a:off x="788701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p:custDataLst>
                <p:tags r:id="rId12"/>
              </p:custDataLst>
            </p:nvPr>
          </p:nvSpPr>
          <p:spPr>
            <a:xfrm rot="5400000" flipH="1">
              <a:off x="751143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p:custDataLst>
                <p:tags r:id="rId13"/>
              </p:custDataLst>
            </p:nvPr>
          </p:nvSpPr>
          <p:spPr>
            <a:xfrm rot="5400000" flipH="1">
              <a:off x="713585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extLst>
      <p:ext uri="{BB962C8B-B14F-4D97-AF65-F5344CB8AC3E}">
        <p14:creationId xmlns:p14="http://schemas.microsoft.com/office/powerpoint/2010/main" val="4416605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腰带">
    <p:spTree>
      <p:nvGrpSpPr>
        <p:cNvPr id="1" name=""/>
        <p:cNvGrpSpPr/>
        <p:nvPr/>
      </p:nvGrpSpPr>
      <p:grpSpPr>
        <a:xfrm>
          <a:off x="0" y="0"/>
          <a:ext cx="0" cy="0"/>
          <a:chOff x="0" y="0"/>
          <a:chExt cx="0" cy="0"/>
        </a:xfrm>
      </p:grpSpPr>
      <p:sp>
        <p:nvSpPr>
          <p:cNvPr id="17" name="圆角矩形 7"/>
          <p:cNvSpPr/>
          <p:nvPr>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五边形 6"/>
          <p:cNvSpPr/>
          <p:nvPr>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extLst>
      <p:ext uri="{BB962C8B-B14F-4D97-AF65-F5344CB8AC3E}">
        <p14:creationId xmlns:p14="http://schemas.microsoft.com/office/powerpoint/2010/main" val="2891303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94286" y="-27771"/>
            <a:ext cx="11755418" cy="6611091"/>
            <a:chOff x="294286" y="-27771"/>
            <a:chExt cx="11755418" cy="6611091"/>
          </a:xfrm>
        </p:grpSpPr>
        <p:grpSp>
          <p:nvGrpSpPr>
            <p:cNvPr id="8" name="组合 7"/>
            <p:cNvGrpSpPr/>
            <p:nvPr>
              <p:custDataLst>
                <p:tags r:id="rId7"/>
              </p:custDataLst>
            </p:nvPr>
          </p:nvGrpSpPr>
          <p:grpSpPr>
            <a:xfrm>
              <a:off x="11598965" y="6433146"/>
              <a:ext cx="450739" cy="150174"/>
              <a:chOff x="0" y="3623101"/>
              <a:chExt cx="1405715" cy="468548"/>
            </a:xfrm>
          </p:grpSpPr>
          <p:sp>
            <p:nvSpPr>
              <p:cNvPr id="10" name="菱形 9"/>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p:custDataLst>
                <p:tags r:id="rId8"/>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30699508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结束页_1_3">
    <p:spTree>
      <p:nvGrpSpPr>
        <p:cNvPr id="1" name=""/>
        <p:cNvGrpSpPr/>
        <p:nvPr/>
      </p:nvGrpSpPr>
      <p:grpSpPr>
        <a:xfrm>
          <a:off x="0" y="0"/>
          <a:ext cx="0" cy="0"/>
          <a:chOff x="0" y="0"/>
          <a:chExt cx="0" cy="0"/>
        </a:xfrm>
      </p:grpSpPr>
      <p:sp>
        <p:nvSpPr>
          <p:cNvPr id="8" name="页脚占位符 4"/>
          <p:cNvSpPr>
            <a:spLocks noGrp="1"/>
          </p:cNvSpPr>
          <p:nvPr>
            <p:ph type="ftr" sz="quarter" idx="16385"/>
            <p:custDataLst>
              <p:tags r:id="rId1"/>
            </p:custDataLst>
          </p:nvPr>
        </p:nvSpPr>
        <p:spPr/>
        <p:txBody>
          <a:bodyPr/>
          <a:lstStyle/>
          <a:p>
            <a:endParaRPr lang="zh-CN" altLang="en-US"/>
          </a:p>
        </p:txBody>
      </p:sp>
      <p:sp>
        <p:nvSpPr>
          <p:cNvPr id="9" name="灯片编号占位符 5"/>
          <p:cNvSpPr>
            <a:spLocks noGrp="1"/>
          </p:cNvSpPr>
          <p:nvPr>
            <p:ph type="sldNum" sz="quarter" idx="16386"/>
            <p:custDataLst>
              <p:tags r:id="rId2"/>
            </p:custDataLst>
          </p:nvPr>
        </p:nvSpPr>
        <p:spPr>
          <a:xfrm>
            <a:off x="8610600" y="6356350"/>
            <a:ext cx="2743200" cy="365125"/>
          </a:xfrm>
        </p:spPr>
        <p:txBody>
          <a:bodyPr wrap="square">
            <a:normAutofit/>
          </a:bodyPr>
          <a:lstStyle/>
          <a:p>
            <a:fld id="{FF3AC631-22D6-495F-83D4-9F1F121C6FE3}" type="slidenum">
              <a:rPr lang="zh-CN" altLang="en-US" smtClean="0"/>
              <a:t>‹#›</a:t>
            </a:fld>
            <a:endParaRPr lang="zh-CN" altLang="en-US"/>
          </a:p>
        </p:txBody>
      </p:sp>
      <p:sp>
        <p:nvSpPr>
          <p:cNvPr id="153" name="任意多边形: 形状 37"/>
          <p:cNvSpPr/>
          <p:nvPr>
            <p:custDataLst>
              <p:tags r:id="rId3"/>
            </p:custDataLst>
          </p:nvPr>
        </p:nvSpPr>
        <p:spPr>
          <a:xfrm>
            <a:off x="0" y="431609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7" name="任意多边形: 形状 37"/>
          <p:cNvSpPr/>
          <p:nvPr>
            <p:custDataLst>
              <p:tags r:id="rId4"/>
            </p:custDataLst>
          </p:nvPr>
        </p:nvSpPr>
        <p:spPr>
          <a:xfrm>
            <a:off x="0" y="451167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8" name="任意多边形: 形状 37"/>
          <p:cNvSpPr/>
          <p:nvPr>
            <p:custDataLst>
              <p:tags r:id="rId5"/>
            </p:custDataLst>
          </p:nvPr>
        </p:nvSpPr>
        <p:spPr>
          <a:xfrm>
            <a:off x="0" y="470789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9" name="任意多边形: 形状 37"/>
          <p:cNvSpPr/>
          <p:nvPr>
            <p:custDataLst>
              <p:tags r:id="rId6"/>
            </p:custDataLst>
          </p:nvPr>
        </p:nvSpPr>
        <p:spPr>
          <a:xfrm>
            <a:off x="0" y="490347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0" name="任意多边形: 形状 37"/>
          <p:cNvSpPr/>
          <p:nvPr>
            <p:custDataLst>
              <p:tags r:id="rId7"/>
            </p:custDataLst>
          </p:nvPr>
        </p:nvSpPr>
        <p:spPr>
          <a:xfrm>
            <a:off x="0" y="509968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1" name="任意多边形: 形状 37"/>
          <p:cNvSpPr/>
          <p:nvPr>
            <p:custDataLst>
              <p:tags r:id="rId8"/>
            </p:custDataLst>
          </p:nvPr>
        </p:nvSpPr>
        <p:spPr>
          <a:xfrm>
            <a:off x="0" y="529526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2" name="任意多边形: 形状 37"/>
          <p:cNvSpPr/>
          <p:nvPr>
            <p:custDataLst>
              <p:tags r:id="rId9"/>
            </p:custDataLst>
          </p:nvPr>
        </p:nvSpPr>
        <p:spPr>
          <a:xfrm>
            <a:off x="0" y="549148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3" name="任意多边形: 形状 37"/>
          <p:cNvSpPr/>
          <p:nvPr>
            <p:custDataLst>
              <p:tags r:id="rId10"/>
            </p:custDataLst>
          </p:nvPr>
        </p:nvSpPr>
        <p:spPr>
          <a:xfrm>
            <a:off x="0" y="568706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4" name="任意多边形: 形状 37"/>
          <p:cNvSpPr/>
          <p:nvPr>
            <p:custDataLst>
              <p:tags r:id="rId11"/>
            </p:custDataLst>
          </p:nvPr>
        </p:nvSpPr>
        <p:spPr>
          <a:xfrm>
            <a:off x="0" y="588264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5" name="任意多边形: 形状 37"/>
          <p:cNvSpPr/>
          <p:nvPr>
            <p:custDataLst>
              <p:tags r:id="rId12"/>
            </p:custDataLst>
          </p:nvPr>
        </p:nvSpPr>
        <p:spPr>
          <a:xfrm>
            <a:off x="0" y="607885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6" name="任意多边形: 形状 37"/>
          <p:cNvSpPr/>
          <p:nvPr>
            <p:custDataLst>
              <p:tags r:id="rId13"/>
            </p:custDataLst>
          </p:nvPr>
        </p:nvSpPr>
        <p:spPr>
          <a:xfrm>
            <a:off x="0" y="627443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7" name="任意多边形: 形状 37"/>
          <p:cNvSpPr/>
          <p:nvPr>
            <p:custDataLst>
              <p:tags r:id="rId14"/>
            </p:custDataLst>
          </p:nvPr>
        </p:nvSpPr>
        <p:spPr>
          <a:xfrm>
            <a:off x="0" y="647065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8" name="任意多边形: 形状 37"/>
          <p:cNvSpPr/>
          <p:nvPr>
            <p:custDataLst>
              <p:tags r:id="rId15"/>
            </p:custDataLst>
          </p:nvPr>
        </p:nvSpPr>
        <p:spPr>
          <a:xfrm>
            <a:off x="0" y="666623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90" name="日期占位符 189"/>
          <p:cNvSpPr>
            <a:spLocks noGrp="1"/>
          </p:cNvSpPr>
          <p:nvPr>
            <p:ph type="dt" sz="half" idx="16387"/>
            <p:custDataLst>
              <p:tags r:id="rId16"/>
            </p:custDataLst>
          </p:nvPr>
        </p:nvSpPr>
        <p:spPr/>
        <p:txBody>
          <a:bodyPr wrap="square">
            <a:normAutofit/>
          </a:bodyPr>
          <a:lstStyle/>
          <a:p>
            <a:fld id="{ADF0377B-9EF6-4447-9C6C-929826C0F970}" type="datetimeFigureOut">
              <a:rPr lang="zh-CN" altLang="en-US" smtClean="0"/>
              <a:t>2025/10/8</a:t>
            </a:fld>
            <a:endParaRPr lang="zh-CN" altLang="en-US"/>
          </a:p>
        </p:txBody>
      </p:sp>
      <p:sp>
        <p:nvSpPr>
          <p:cNvPr id="62" name="任意多边形: 形状 306"/>
          <p:cNvSpPr/>
          <p:nvPr>
            <p:custDataLst>
              <p:tags r:id="rId17"/>
            </p:custDataLst>
          </p:nvPr>
        </p:nvSpPr>
        <p:spPr>
          <a:xfrm>
            <a:off x="226695" y="6675755"/>
            <a:ext cx="290830" cy="182245"/>
          </a:xfrm>
          <a:custGeom>
            <a:avLst/>
            <a:gdLst>
              <a:gd name="connsiteX0" fmla="*/ 0 w 458"/>
              <a:gd name="connsiteY0" fmla="*/ 287 h 287"/>
              <a:gd name="connsiteX1" fmla="*/ 458 w 458"/>
              <a:gd name="connsiteY1" fmla="*/ 0 h 287"/>
            </a:gdLst>
            <a:ahLst/>
            <a:cxnLst>
              <a:cxn ang="0">
                <a:pos x="connsiteX0" y="connsiteY0"/>
              </a:cxn>
              <a:cxn ang="0">
                <a:pos x="connsiteX1" y="connsiteY1"/>
              </a:cxn>
            </a:cxnLst>
            <a:rect l="l" t="t" r="r" b="b"/>
            <a:pathLst>
              <a:path w="458" h="287">
                <a:moveTo>
                  <a:pt x="0" y="287"/>
                </a:moveTo>
                <a:lnTo>
                  <a:pt x="458"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任意多边形: 形状 307"/>
          <p:cNvSpPr/>
          <p:nvPr>
            <p:custDataLst>
              <p:tags r:id="rId18"/>
            </p:custDataLst>
          </p:nvPr>
        </p:nvSpPr>
        <p:spPr>
          <a:xfrm>
            <a:off x="51689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7" name="任意多边形: 形状 307"/>
          <p:cNvSpPr/>
          <p:nvPr>
            <p:custDataLst>
              <p:tags r:id="rId19"/>
            </p:custDataLst>
          </p:nvPr>
        </p:nvSpPr>
        <p:spPr>
          <a:xfrm>
            <a:off x="225425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8" name="任意多边形: 形状 307"/>
          <p:cNvSpPr/>
          <p:nvPr>
            <p:custDataLst>
              <p:tags r:id="rId20"/>
            </p:custDataLst>
          </p:nvPr>
        </p:nvSpPr>
        <p:spPr>
          <a:xfrm>
            <a:off x="254381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9" name="任意多边形: 形状 307"/>
          <p:cNvSpPr/>
          <p:nvPr>
            <p:custDataLst>
              <p:tags r:id="rId21"/>
            </p:custDataLst>
          </p:nvPr>
        </p:nvSpPr>
        <p:spPr>
          <a:xfrm>
            <a:off x="283337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1" name="任意多边形: 形状 307"/>
          <p:cNvSpPr/>
          <p:nvPr>
            <p:custDataLst>
              <p:tags r:id="rId22"/>
            </p:custDataLst>
          </p:nvPr>
        </p:nvSpPr>
        <p:spPr>
          <a:xfrm>
            <a:off x="196469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2" name="任意多边形: 形状 307"/>
          <p:cNvSpPr/>
          <p:nvPr>
            <p:custDataLst>
              <p:tags r:id="rId23"/>
            </p:custDataLst>
          </p:nvPr>
        </p:nvSpPr>
        <p:spPr>
          <a:xfrm>
            <a:off x="167513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3" name="任意多边形: 形状 307"/>
          <p:cNvSpPr/>
          <p:nvPr>
            <p:custDataLst>
              <p:tags r:id="rId24"/>
            </p:custDataLst>
          </p:nvPr>
        </p:nvSpPr>
        <p:spPr>
          <a:xfrm>
            <a:off x="138557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4" name="任意多边形: 形状 307"/>
          <p:cNvSpPr/>
          <p:nvPr>
            <p:custDataLst>
              <p:tags r:id="rId25"/>
            </p:custDataLst>
          </p:nvPr>
        </p:nvSpPr>
        <p:spPr>
          <a:xfrm>
            <a:off x="109601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5" name="任意多边形: 形状 307"/>
          <p:cNvSpPr/>
          <p:nvPr>
            <p:custDataLst>
              <p:tags r:id="rId26"/>
            </p:custDataLst>
          </p:nvPr>
        </p:nvSpPr>
        <p:spPr>
          <a:xfrm>
            <a:off x="80645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0" name="任意多边形: 形状 6"/>
          <p:cNvSpPr/>
          <p:nvPr>
            <p:custDataLst>
              <p:tags r:id="rId27"/>
            </p:custDataLst>
          </p:nvPr>
        </p:nvSpPr>
        <p:spPr>
          <a:xfrm>
            <a:off x="7814669" y="530037"/>
            <a:ext cx="4377332" cy="4740989"/>
          </a:xfrm>
          <a:custGeom>
            <a:avLst/>
            <a:gdLst>
              <a:gd name="connsiteX0" fmla="*/ 3211740 w 4377332"/>
              <a:gd name="connsiteY0" fmla="*/ 0 h 4740989"/>
              <a:gd name="connsiteX1" fmla="*/ 4377332 w 4377332"/>
              <a:gd name="connsiteY1" fmla="*/ 726262 h 4740989"/>
              <a:gd name="connsiteX2" fmla="*/ 4377331 w 4377332"/>
              <a:gd name="connsiteY2" fmla="*/ 4740989 h 4740989"/>
              <a:gd name="connsiteX3" fmla="*/ 0 w 4377332"/>
              <a:gd name="connsiteY3" fmla="*/ 2015453 h 4740989"/>
              <a:gd name="connsiteX4" fmla="*/ 3211740 w 4377332"/>
              <a:gd name="connsiteY4" fmla="*/ 0 h 4740989"/>
              <a:gd name="connsiteX0-1" fmla="*/ 3211740 w 4704771"/>
              <a:gd name="connsiteY0-2" fmla="*/ 0 h 4745229"/>
              <a:gd name="connsiteX1-3" fmla="*/ 4377332 w 4704771"/>
              <a:gd name="connsiteY1-4" fmla="*/ 726262 h 4745229"/>
              <a:gd name="connsiteX2-5" fmla="*/ 4386856 w 4704771"/>
              <a:gd name="connsiteY2-6" fmla="*/ 2594163 h 4745229"/>
              <a:gd name="connsiteX3-7" fmla="*/ 4377331 w 4704771"/>
              <a:gd name="connsiteY3-8" fmla="*/ 4740989 h 4745229"/>
              <a:gd name="connsiteX4-9" fmla="*/ 0 w 4704771"/>
              <a:gd name="connsiteY4-10" fmla="*/ 2015453 h 4745229"/>
              <a:gd name="connsiteX5" fmla="*/ 3211740 w 4704771"/>
              <a:gd name="connsiteY5" fmla="*/ 0 h 4745229"/>
              <a:gd name="connsiteX0-11" fmla="*/ 4386856 w 4704771"/>
              <a:gd name="connsiteY0-12" fmla="*/ 2594163 h 4745229"/>
              <a:gd name="connsiteX1-13" fmla="*/ 4377331 w 4704771"/>
              <a:gd name="connsiteY1-14" fmla="*/ 4740989 h 4745229"/>
              <a:gd name="connsiteX2-15" fmla="*/ 0 w 4704771"/>
              <a:gd name="connsiteY2-16" fmla="*/ 2015453 h 4745229"/>
              <a:gd name="connsiteX3-17" fmla="*/ 3211740 w 4704771"/>
              <a:gd name="connsiteY3-18" fmla="*/ 0 h 4745229"/>
              <a:gd name="connsiteX4-19" fmla="*/ 4377332 w 4704771"/>
              <a:gd name="connsiteY4-20" fmla="*/ 726262 h 4745229"/>
              <a:gd name="connsiteX5-21" fmla="*/ 4478296 w 4704771"/>
              <a:gd name="connsiteY5-22" fmla="*/ 2685603 h 4745229"/>
              <a:gd name="connsiteX0-23" fmla="*/ 4386856 w 4704771"/>
              <a:gd name="connsiteY0-24" fmla="*/ 2594163 h 4745229"/>
              <a:gd name="connsiteX1-25" fmla="*/ 4377331 w 4704771"/>
              <a:gd name="connsiteY1-26" fmla="*/ 4740989 h 4745229"/>
              <a:gd name="connsiteX2-27" fmla="*/ 0 w 4704771"/>
              <a:gd name="connsiteY2-28" fmla="*/ 2015453 h 4745229"/>
              <a:gd name="connsiteX3-29" fmla="*/ 3211740 w 4704771"/>
              <a:gd name="connsiteY3-30" fmla="*/ 0 h 4745229"/>
              <a:gd name="connsiteX4-31" fmla="*/ 4377332 w 4704771"/>
              <a:gd name="connsiteY4-32" fmla="*/ 726262 h 4745229"/>
              <a:gd name="connsiteX0-33" fmla="*/ 4377331 w 4377332"/>
              <a:gd name="connsiteY0-34" fmla="*/ 4740989 h 4740989"/>
              <a:gd name="connsiteX1-35" fmla="*/ 0 w 4377332"/>
              <a:gd name="connsiteY1-36" fmla="*/ 2015453 h 4740989"/>
              <a:gd name="connsiteX2-37" fmla="*/ 3211740 w 4377332"/>
              <a:gd name="connsiteY2-38" fmla="*/ 0 h 4740989"/>
              <a:gd name="connsiteX3-39" fmla="*/ 4377332 w 4377332"/>
              <a:gd name="connsiteY3-40" fmla="*/ 726262 h 4740989"/>
            </a:gdLst>
            <a:ahLst/>
            <a:cxnLst>
              <a:cxn ang="0">
                <a:pos x="connsiteX0-1" y="connsiteY0-2"/>
              </a:cxn>
              <a:cxn ang="0">
                <a:pos x="connsiteX1-3" y="connsiteY1-4"/>
              </a:cxn>
              <a:cxn ang="0">
                <a:pos x="connsiteX2-5" y="connsiteY2-6"/>
              </a:cxn>
              <a:cxn ang="0">
                <a:pos x="connsiteX3-7" y="connsiteY3-8"/>
              </a:cxn>
            </a:cxnLst>
            <a:rect l="l" t="t" r="r" b="b"/>
            <a:pathLst>
              <a:path w="4377332" h="4740989">
                <a:moveTo>
                  <a:pt x="4377331" y="4740989"/>
                </a:moveTo>
                <a:lnTo>
                  <a:pt x="0" y="2015453"/>
                </a:lnTo>
                <a:lnTo>
                  <a:pt x="3211740" y="0"/>
                </a:lnTo>
                <a:lnTo>
                  <a:pt x="4377332" y="72626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12" name="任意多边形: 形状 11"/>
          <p:cNvSpPr/>
          <p:nvPr>
            <p:custDataLst>
              <p:tags r:id="rId28"/>
            </p:custDataLst>
          </p:nvPr>
        </p:nvSpPr>
        <p:spPr>
          <a:xfrm>
            <a:off x="7810225" y="782766"/>
            <a:ext cx="4381776" cy="4743756"/>
          </a:xfrm>
          <a:custGeom>
            <a:avLst/>
            <a:gdLst>
              <a:gd name="connsiteX0" fmla="*/ 3211739 w 4381776"/>
              <a:gd name="connsiteY0" fmla="*/ 0 h 4743756"/>
              <a:gd name="connsiteX1" fmla="*/ 4381776 w 4381776"/>
              <a:gd name="connsiteY1" fmla="*/ 729032 h 4743756"/>
              <a:gd name="connsiteX2" fmla="*/ 4381776 w 4381776"/>
              <a:gd name="connsiteY2" fmla="*/ 4743756 h 4743756"/>
              <a:gd name="connsiteX3" fmla="*/ 0 w 4381776"/>
              <a:gd name="connsiteY3" fmla="*/ 2015454 h 4743756"/>
              <a:gd name="connsiteX4" fmla="*/ 3211739 w 4381776"/>
              <a:gd name="connsiteY4" fmla="*/ 0 h 4743756"/>
              <a:gd name="connsiteX0-1" fmla="*/ 3211739 w 4391300"/>
              <a:gd name="connsiteY0-2" fmla="*/ 0 h 4743756"/>
              <a:gd name="connsiteX1-3" fmla="*/ 4381776 w 4391300"/>
              <a:gd name="connsiteY1-4" fmla="*/ 729032 h 4743756"/>
              <a:gd name="connsiteX2-5" fmla="*/ 4391300 w 4391300"/>
              <a:gd name="connsiteY2-6" fmla="*/ 2103309 h 4743756"/>
              <a:gd name="connsiteX3-7" fmla="*/ 4381776 w 4391300"/>
              <a:gd name="connsiteY3-8" fmla="*/ 4743756 h 4743756"/>
              <a:gd name="connsiteX4-9" fmla="*/ 0 w 4391300"/>
              <a:gd name="connsiteY4-10" fmla="*/ 2015454 h 4743756"/>
              <a:gd name="connsiteX5" fmla="*/ 3211739 w 4391300"/>
              <a:gd name="connsiteY5" fmla="*/ 0 h 4743756"/>
              <a:gd name="connsiteX0-11" fmla="*/ 4391300 w 4482740"/>
              <a:gd name="connsiteY0-12" fmla="*/ 2103309 h 4743756"/>
              <a:gd name="connsiteX1-13" fmla="*/ 4381776 w 4482740"/>
              <a:gd name="connsiteY1-14" fmla="*/ 4743756 h 4743756"/>
              <a:gd name="connsiteX2-15" fmla="*/ 0 w 4482740"/>
              <a:gd name="connsiteY2-16" fmla="*/ 2015454 h 4743756"/>
              <a:gd name="connsiteX3-17" fmla="*/ 3211739 w 4482740"/>
              <a:gd name="connsiteY3-18" fmla="*/ 0 h 4743756"/>
              <a:gd name="connsiteX4-19" fmla="*/ 4381776 w 4482740"/>
              <a:gd name="connsiteY4-20" fmla="*/ 729032 h 4743756"/>
              <a:gd name="connsiteX5-21" fmla="*/ 4482740 w 4482740"/>
              <a:gd name="connsiteY5-22" fmla="*/ 2194749 h 4743756"/>
              <a:gd name="connsiteX0-23" fmla="*/ 4391300 w 4391300"/>
              <a:gd name="connsiteY0-24" fmla="*/ 2103309 h 4743756"/>
              <a:gd name="connsiteX1-25" fmla="*/ 4381776 w 4391300"/>
              <a:gd name="connsiteY1-26" fmla="*/ 4743756 h 4743756"/>
              <a:gd name="connsiteX2-27" fmla="*/ 0 w 4391300"/>
              <a:gd name="connsiteY2-28" fmla="*/ 2015454 h 4743756"/>
              <a:gd name="connsiteX3-29" fmla="*/ 3211739 w 4391300"/>
              <a:gd name="connsiteY3-30" fmla="*/ 0 h 4743756"/>
              <a:gd name="connsiteX4-31" fmla="*/ 4381776 w 4391300"/>
              <a:gd name="connsiteY4-32" fmla="*/ 729032 h 4743756"/>
              <a:gd name="connsiteX0-33" fmla="*/ 4381776 w 4381776"/>
              <a:gd name="connsiteY0-34" fmla="*/ 4743756 h 4743756"/>
              <a:gd name="connsiteX1-35" fmla="*/ 0 w 4381776"/>
              <a:gd name="connsiteY1-36" fmla="*/ 2015454 h 4743756"/>
              <a:gd name="connsiteX2-37" fmla="*/ 3211739 w 4381776"/>
              <a:gd name="connsiteY2-38" fmla="*/ 0 h 4743756"/>
              <a:gd name="connsiteX3-39" fmla="*/ 4381776 w 4381776"/>
              <a:gd name="connsiteY3-40" fmla="*/ 729032 h 4743756"/>
            </a:gdLst>
            <a:ahLst/>
            <a:cxnLst>
              <a:cxn ang="0">
                <a:pos x="connsiteX0-1" y="connsiteY0-2"/>
              </a:cxn>
              <a:cxn ang="0">
                <a:pos x="connsiteX1-3" y="connsiteY1-4"/>
              </a:cxn>
              <a:cxn ang="0">
                <a:pos x="connsiteX2-5" y="connsiteY2-6"/>
              </a:cxn>
              <a:cxn ang="0">
                <a:pos x="connsiteX3-7" y="connsiteY3-8"/>
              </a:cxn>
            </a:cxnLst>
            <a:rect l="l" t="t" r="r" b="b"/>
            <a:pathLst>
              <a:path w="4381776" h="4743756">
                <a:moveTo>
                  <a:pt x="4381776" y="4743756"/>
                </a:moveTo>
                <a:lnTo>
                  <a:pt x="0" y="2015454"/>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16" name="任意多边形: 形状 15"/>
          <p:cNvSpPr/>
          <p:nvPr>
            <p:custDataLst>
              <p:tags r:id="rId29"/>
            </p:custDataLst>
          </p:nvPr>
        </p:nvSpPr>
        <p:spPr>
          <a:xfrm>
            <a:off x="7815305" y="1009463"/>
            <a:ext cx="4376696" cy="4740594"/>
          </a:xfrm>
          <a:custGeom>
            <a:avLst/>
            <a:gdLst>
              <a:gd name="connsiteX0" fmla="*/ 3211739 w 4376696"/>
              <a:gd name="connsiteY0" fmla="*/ 0 h 4740594"/>
              <a:gd name="connsiteX1" fmla="*/ 4376696 w 4376696"/>
              <a:gd name="connsiteY1" fmla="*/ 725866 h 4740594"/>
              <a:gd name="connsiteX2" fmla="*/ 4376696 w 4376696"/>
              <a:gd name="connsiteY2" fmla="*/ 4740594 h 4740594"/>
              <a:gd name="connsiteX3" fmla="*/ 0 w 4376696"/>
              <a:gd name="connsiteY3" fmla="*/ 2015453 h 4740594"/>
              <a:gd name="connsiteX4" fmla="*/ 3211739 w 4376696"/>
              <a:gd name="connsiteY4" fmla="*/ 0 h 4740594"/>
              <a:gd name="connsiteX0-1" fmla="*/ 3211739 w 4386220"/>
              <a:gd name="connsiteY0-2" fmla="*/ 0 h 4740594"/>
              <a:gd name="connsiteX1-3" fmla="*/ 4376696 w 4386220"/>
              <a:gd name="connsiteY1-4" fmla="*/ 725866 h 4740594"/>
              <a:gd name="connsiteX2-5" fmla="*/ 4386220 w 4386220"/>
              <a:gd name="connsiteY2-6" fmla="*/ 2190937 h 4740594"/>
              <a:gd name="connsiteX3-7" fmla="*/ 4376696 w 4386220"/>
              <a:gd name="connsiteY3-8" fmla="*/ 4740594 h 4740594"/>
              <a:gd name="connsiteX4-9" fmla="*/ 0 w 4386220"/>
              <a:gd name="connsiteY4-10" fmla="*/ 2015453 h 4740594"/>
              <a:gd name="connsiteX5" fmla="*/ 3211739 w 4386220"/>
              <a:gd name="connsiteY5" fmla="*/ 0 h 4740594"/>
              <a:gd name="connsiteX0-11" fmla="*/ 4386220 w 4477660"/>
              <a:gd name="connsiteY0-12" fmla="*/ 2190937 h 4740594"/>
              <a:gd name="connsiteX1-13" fmla="*/ 4376696 w 4477660"/>
              <a:gd name="connsiteY1-14" fmla="*/ 4740594 h 4740594"/>
              <a:gd name="connsiteX2-15" fmla="*/ 0 w 4477660"/>
              <a:gd name="connsiteY2-16" fmla="*/ 2015453 h 4740594"/>
              <a:gd name="connsiteX3-17" fmla="*/ 3211739 w 4477660"/>
              <a:gd name="connsiteY3-18" fmla="*/ 0 h 4740594"/>
              <a:gd name="connsiteX4-19" fmla="*/ 4376696 w 4477660"/>
              <a:gd name="connsiteY4-20" fmla="*/ 725866 h 4740594"/>
              <a:gd name="connsiteX5-21" fmla="*/ 4477660 w 4477660"/>
              <a:gd name="connsiteY5-22" fmla="*/ 2282377 h 4740594"/>
              <a:gd name="connsiteX0-23" fmla="*/ 4386220 w 4386220"/>
              <a:gd name="connsiteY0-24" fmla="*/ 2190937 h 4740594"/>
              <a:gd name="connsiteX1-25" fmla="*/ 4376696 w 4386220"/>
              <a:gd name="connsiteY1-26" fmla="*/ 4740594 h 4740594"/>
              <a:gd name="connsiteX2-27" fmla="*/ 0 w 4386220"/>
              <a:gd name="connsiteY2-28" fmla="*/ 2015453 h 4740594"/>
              <a:gd name="connsiteX3-29" fmla="*/ 3211739 w 4386220"/>
              <a:gd name="connsiteY3-30" fmla="*/ 0 h 4740594"/>
              <a:gd name="connsiteX4-31" fmla="*/ 4376696 w 4386220"/>
              <a:gd name="connsiteY4-32" fmla="*/ 725866 h 4740594"/>
              <a:gd name="connsiteX0-33" fmla="*/ 4376696 w 4376696"/>
              <a:gd name="connsiteY0-34" fmla="*/ 4740594 h 4740594"/>
              <a:gd name="connsiteX1-35" fmla="*/ 0 w 4376696"/>
              <a:gd name="connsiteY1-36" fmla="*/ 2015453 h 4740594"/>
              <a:gd name="connsiteX2-37" fmla="*/ 3211739 w 4376696"/>
              <a:gd name="connsiteY2-38" fmla="*/ 0 h 4740594"/>
              <a:gd name="connsiteX3-39" fmla="*/ 4376696 w 4376696"/>
              <a:gd name="connsiteY3-40" fmla="*/ 725866 h 4740594"/>
            </a:gdLst>
            <a:ahLst/>
            <a:cxnLst>
              <a:cxn ang="0">
                <a:pos x="connsiteX0-1" y="connsiteY0-2"/>
              </a:cxn>
              <a:cxn ang="0">
                <a:pos x="connsiteX1-3" y="connsiteY1-4"/>
              </a:cxn>
              <a:cxn ang="0">
                <a:pos x="connsiteX2-5" y="connsiteY2-6"/>
              </a:cxn>
              <a:cxn ang="0">
                <a:pos x="connsiteX3-7" y="connsiteY3-8"/>
              </a:cxn>
            </a:cxnLst>
            <a:rect l="l" t="t" r="r" b="b"/>
            <a:pathLst>
              <a:path w="4376696" h="4740594">
                <a:moveTo>
                  <a:pt x="4376696" y="4740594"/>
                </a:moveTo>
                <a:lnTo>
                  <a:pt x="0" y="2015453"/>
                </a:lnTo>
                <a:lnTo>
                  <a:pt x="3211739" y="0"/>
                </a:lnTo>
                <a:lnTo>
                  <a:pt x="4376696" y="725866"/>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21" name="任意多边形: 形状 20"/>
          <p:cNvSpPr/>
          <p:nvPr>
            <p:custDataLst>
              <p:tags r:id="rId30"/>
            </p:custDataLst>
          </p:nvPr>
        </p:nvSpPr>
        <p:spPr>
          <a:xfrm>
            <a:off x="7823560" y="1255841"/>
            <a:ext cx="4368441" cy="4735455"/>
          </a:xfrm>
          <a:custGeom>
            <a:avLst/>
            <a:gdLst>
              <a:gd name="connsiteX0" fmla="*/ 3211739 w 4368441"/>
              <a:gd name="connsiteY0" fmla="*/ 0 h 4735455"/>
              <a:gd name="connsiteX1" fmla="*/ 4368441 w 4368441"/>
              <a:gd name="connsiteY1" fmla="*/ 720724 h 4735455"/>
              <a:gd name="connsiteX2" fmla="*/ 4368440 w 4368441"/>
              <a:gd name="connsiteY2" fmla="*/ 4735455 h 4735455"/>
              <a:gd name="connsiteX3" fmla="*/ 0 w 4368441"/>
              <a:gd name="connsiteY3" fmla="*/ 2015455 h 4735455"/>
              <a:gd name="connsiteX4" fmla="*/ 3211739 w 4368441"/>
              <a:gd name="connsiteY4" fmla="*/ 0 h 4735455"/>
              <a:gd name="connsiteX0-1" fmla="*/ 3211739 w 4692028"/>
              <a:gd name="connsiteY0-2" fmla="*/ 0 h 4738800"/>
              <a:gd name="connsiteX1-3" fmla="*/ 4368441 w 4692028"/>
              <a:gd name="connsiteY1-4" fmla="*/ 720724 h 4738800"/>
              <a:gd name="connsiteX2-5" fmla="*/ 4368440 w 4692028"/>
              <a:gd name="connsiteY2-6" fmla="*/ 2535109 h 4738800"/>
              <a:gd name="connsiteX3-7" fmla="*/ 4368440 w 4692028"/>
              <a:gd name="connsiteY3-8" fmla="*/ 4735455 h 4738800"/>
              <a:gd name="connsiteX4-9" fmla="*/ 0 w 4692028"/>
              <a:gd name="connsiteY4-10" fmla="*/ 2015455 h 4738800"/>
              <a:gd name="connsiteX5" fmla="*/ 3211739 w 4692028"/>
              <a:gd name="connsiteY5" fmla="*/ 0 h 4738800"/>
              <a:gd name="connsiteX0-11" fmla="*/ 4368440 w 4692028"/>
              <a:gd name="connsiteY0-12" fmla="*/ 2535109 h 4738800"/>
              <a:gd name="connsiteX1-13" fmla="*/ 4368440 w 4692028"/>
              <a:gd name="connsiteY1-14" fmla="*/ 4735455 h 4738800"/>
              <a:gd name="connsiteX2-15" fmla="*/ 0 w 4692028"/>
              <a:gd name="connsiteY2-16" fmla="*/ 2015455 h 4738800"/>
              <a:gd name="connsiteX3-17" fmla="*/ 3211739 w 4692028"/>
              <a:gd name="connsiteY3-18" fmla="*/ 0 h 4738800"/>
              <a:gd name="connsiteX4-19" fmla="*/ 4368441 w 4692028"/>
              <a:gd name="connsiteY4-20" fmla="*/ 720724 h 4738800"/>
              <a:gd name="connsiteX5-21" fmla="*/ 4459880 w 4692028"/>
              <a:gd name="connsiteY5-22" fmla="*/ 2626549 h 4738800"/>
              <a:gd name="connsiteX0-23" fmla="*/ 4368440 w 4692028"/>
              <a:gd name="connsiteY0-24" fmla="*/ 2535109 h 4738800"/>
              <a:gd name="connsiteX1-25" fmla="*/ 4368440 w 4692028"/>
              <a:gd name="connsiteY1-26" fmla="*/ 4735455 h 4738800"/>
              <a:gd name="connsiteX2-27" fmla="*/ 0 w 4692028"/>
              <a:gd name="connsiteY2-28" fmla="*/ 2015455 h 4738800"/>
              <a:gd name="connsiteX3-29" fmla="*/ 3211739 w 4692028"/>
              <a:gd name="connsiteY3-30" fmla="*/ 0 h 4738800"/>
              <a:gd name="connsiteX4-31" fmla="*/ 4368441 w 4692028"/>
              <a:gd name="connsiteY4-32" fmla="*/ 720724 h 4738800"/>
              <a:gd name="connsiteX0-33" fmla="*/ 4368440 w 4368441"/>
              <a:gd name="connsiteY0-34" fmla="*/ 4735455 h 4735455"/>
              <a:gd name="connsiteX1-35" fmla="*/ 0 w 4368441"/>
              <a:gd name="connsiteY1-36" fmla="*/ 2015455 h 4735455"/>
              <a:gd name="connsiteX2-37" fmla="*/ 3211739 w 4368441"/>
              <a:gd name="connsiteY2-38" fmla="*/ 0 h 4735455"/>
              <a:gd name="connsiteX3-39" fmla="*/ 4368441 w 4368441"/>
              <a:gd name="connsiteY3-40" fmla="*/ 720724 h 4735455"/>
            </a:gdLst>
            <a:ahLst/>
            <a:cxnLst>
              <a:cxn ang="0">
                <a:pos x="connsiteX0-1" y="connsiteY0-2"/>
              </a:cxn>
              <a:cxn ang="0">
                <a:pos x="connsiteX1-3" y="connsiteY1-4"/>
              </a:cxn>
              <a:cxn ang="0">
                <a:pos x="connsiteX2-5" y="connsiteY2-6"/>
              </a:cxn>
              <a:cxn ang="0">
                <a:pos x="connsiteX3-7" y="connsiteY3-8"/>
              </a:cxn>
            </a:cxnLst>
            <a:rect l="l" t="t" r="r" b="b"/>
            <a:pathLst>
              <a:path w="4368441" h="4735455">
                <a:moveTo>
                  <a:pt x="4368440" y="4735455"/>
                </a:moveTo>
                <a:lnTo>
                  <a:pt x="0" y="2015455"/>
                </a:lnTo>
                <a:lnTo>
                  <a:pt x="3211739" y="0"/>
                </a:lnTo>
                <a:lnTo>
                  <a:pt x="4368441" y="720724"/>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26" name="任意多边形: 形状 25"/>
          <p:cNvSpPr/>
          <p:nvPr>
            <p:custDataLst>
              <p:tags r:id="rId31"/>
            </p:custDataLst>
          </p:nvPr>
        </p:nvSpPr>
        <p:spPr>
          <a:xfrm>
            <a:off x="7810224" y="1502220"/>
            <a:ext cx="4381776" cy="4743758"/>
          </a:xfrm>
          <a:custGeom>
            <a:avLst/>
            <a:gdLst>
              <a:gd name="connsiteX0" fmla="*/ 3211739 w 4381776"/>
              <a:gd name="connsiteY0" fmla="*/ 0 h 4743758"/>
              <a:gd name="connsiteX1" fmla="*/ 4381776 w 4381776"/>
              <a:gd name="connsiteY1" fmla="*/ 729033 h 4743758"/>
              <a:gd name="connsiteX2" fmla="*/ 4381776 w 4381776"/>
              <a:gd name="connsiteY2" fmla="*/ 4743758 h 4743758"/>
              <a:gd name="connsiteX3" fmla="*/ 0 w 4381776"/>
              <a:gd name="connsiteY3" fmla="*/ 2015455 h 4743758"/>
              <a:gd name="connsiteX4" fmla="*/ 3211739 w 4381776"/>
              <a:gd name="connsiteY4" fmla="*/ 0 h 4743758"/>
              <a:gd name="connsiteX0-1" fmla="*/ 3211739 w 4381776"/>
              <a:gd name="connsiteY0-2" fmla="*/ 0 h 4743758"/>
              <a:gd name="connsiteX1-3" fmla="*/ 4381776 w 4381776"/>
              <a:gd name="connsiteY1-4" fmla="*/ 729033 h 4743758"/>
              <a:gd name="connsiteX2-5" fmla="*/ 4381776 w 4381776"/>
              <a:gd name="connsiteY2-6" fmla="*/ 2498280 h 4743758"/>
              <a:gd name="connsiteX3-7" fmla="*/ 4381776 w 4381776"/>
              <a:gd name="connsiteY3-8" fmla="*/ 4743758 h 4743758"/>
              <a:gd name="connsiteX4-9" fmla="*/ 0 w 4381776"/>
              <a:gd name="connsiteY4-10" fmla="*/ 2015455 h 4743758"/>
              <a:gd name="connsiteX5" fmla="*/ 3211739 w 4381776"/>
              <a:gd name="connsiteY5" fmla="*/ 0 h 4743758"/>
              <a:gd name="connsiteX0-11" fmla="*/ 4381776 w 4473216"/>
              <a:gd name="connsiteY0-12" fmla="*/ 2498280 h 4743758"/>
              <a:gd name="connsiteX1-13" fmla="*/ 4381776 w 4473216"/>
              <a:gd name="connsiteY1-14" fmla="*/ 4743758 h 4743758"/>
              <a:gd name="connsiteX2-15" fmla="*/ 0 w 4473216"/>
              <a:gd name="connsiteY2-16" fmla="*/ 2015455 h 4743758"/>
              <a:gd name="connsiteX3-17" fmla="*/ 3211739 w 4473216"/>
              <a:gd name="connsiteY3-18" fmla="*/ 0 h 4743758"/>
              <a:gd name="connsiteX4-19" fmla="*/ 4381776 w 4473216"/>
              <a:gd name="connsiteY4-20" fmla="*/ 729033 h 4743758"/>
              <a:gd name="connsiteX5-21" fmla="*/ 4473216 w 4473216"/>
              <a:gd name="connsiteY5-22" fmla="*/ 2589720 h 4743758"/>
              <a:gd name="connsiteX0-23" fmla="*/ 4381776 w 4381776"/>
              <a:gd name="connsiteY0-24" fmla="*/ 2498280 h 4743758"/>
              <a:gd name="connsiteX1-25" fmla="*/ 4381776 w 4381776"/>
              <a:gd name="connsiteY1-26" fmla="*/ 4743758 h 4743758"/>
              <a:gd name="connsiteX2-27" fmla="*/ 0 w 4381776"/>
              <a:gd name="connsiteY2-28" fmla="*/ 2015455 h 4743758"/>
              <a:gd name="connsiteX3-29" fmla="*/ 3211739 w 4381776"/>
              <a:gd name="connsiteY3-30" fmla="*/ 0 h 4743758"/>
              <a:gd name="connsiteX4-31" fmla="*/ 4381776 w 4381776"/>
              <a:gd name="connsiteY4-32" fmla="*/ 729033 h 4743758"/>
              <a:gd name="connsiteX0-33" fmla="*/ 4381776 w 4381776"/>
              <a:gd name="connsiteY0-34" fmla="*/ 4743758 h 4743758"/>
              <a:gd name="connsiteX1-35" fmla="*/ 0 w 4381776"/>
              <a:gd name="connsiteY1-36" fmla="*/ 2015455 h 4743758"/>
              <a:gd name="connsiteX2-37" fmla="*/ 3211739 w 4381776"/>
              <a:gd name="connsiteY2-38" fmla="*/ 0 h 4743758"/>
              <a:gd name="connsiteX3-39" fmla="*/ 4381776 w 4381776"/>
              <a:gd name="connsiteY3-40" fmla="*/ 729033 h 4743758"/>
            </a:gdLst>
            <a:ahLst/>
            <a:cxnLst>
              <a:cxn ang="0">
                <a:pos x="connsiteX0-1" y="connsiteY0-2"/>
              </a:cxn>
              <a:cxn ang="0">
                <a:pos x="connsiteX1-3" y="connsiteY1-4"/>
              </a:cxn>
              <a:cxn ang="0">
                <a:pos x="connsiteX2-5" y="connsiteY2-6"/>
              </a:cxn>
              <a:cxn ang="0">
                <a:pos x="connsiteX3-7" y="connsiteY3-8"/>
              </a:cxn>
            </a:cxnLst>
            <a:rect l="l" t="t" r="r" b="b"/>
            <a:pathLst>
              <a:path w="4381776" h="4743758">
                <a:moveTo>
                  <a:pt x="4381776" y="4743758"/>
                </a:moveTo>
                <a:lnTo>
                  <a:pt x="0" y="2015455"/>
                </a:lnTo>
                <a:lnTo>
                  <a:pt x="3211739" y="0"/>
                </a:lnTo>
                <a:lnTo>
                  <a:pt x="4381776" y="729033"/>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31" name="任意多边形: 形状 30"/>
          <p:cNvSpPr/>
          <p:nvPr>
            <p:custDataLst>
              <p:tags r:id="rId32"/>
            </p:custDataLst>
          </p:nvPr>
        </p:nvSpPr>
        <p:spPr>
          <a:xfrm>
            <a:off x="7810859" y="1747332"/>
            <a:ext cx="4381141" cy="4743362"/>
          </a:xfrm>
          <a:custGeom>
            <a:avLst/>
            <a:gdLst>
              <a:gd name="connsiteX0" fmla="*/ 3211739 w 4381141"/>
              <a:gd name="connsiteY0" fmla="*/ 0 h 4743362"/>
              <a:gd name="connsiteX1" fmla="*/ 4381141 w 4381141"/>
              <a:gd name="connsiteY1" fmla="*/ 728636 h 4743362"/>
              <a:gd name="connsiteX2" fmla="*/ 4381141 w 4381141"/>
              <a:gd name="connsiteY2" fmla="*/ 4743362 h 4743362"/>
              <a:gd name="connsiteX3" fmla="*/ 0 w 4381141"/>
              <a:gd name="connsiteY3" fmla="*/ 2015454 h 4743362"/>
              <a:gd name="connsiteX4" fmla="*/ 3211739 w 4381141"/>
              <a:gd name="connsiteY4" fmla="*/ 0 h 4743362"/>
              <a:gd name="connsiteX0-1" fmla="*/ 3211739 w 4390666"/>
              <a:gd name="connsiteY0-2" fmla="*/ 0 h 4743362"/>
              <a:gd name="connsiteX1-3" fmla="*/ 4381141 w 4390666"/>
              <a:gd name="connsiteY1-4" fmla="*/ 728636 h 4743362"/>
              <a:gd name="connsiteX2-5" fmla="*/ 4390666 w 4390666"/>
              <a:gd name="connsiteY2-6" fmla="*/ 2338893 h 4743362"/>
              <a:gd name="connsiteX3-7" fmla="*/ 4381141 w 4390666"/>
              <a:gd name="connsiteY3-8" fmla="*/ 4743362 h 4743362"/>
              <a:gd name="connsiteX4-9" fmla="*/ 0 w 4390666"/>
              <a:gd name="connsiteY4-10" fmla="*/ 2015454 h 4743362"/>
              <a:gd name="connsiteX5" fmla="*/ 3211739 w 4390666"/>
              <a:gd name="connsiteY5" fmla="*/ 0 h 4743362"/>
              <a:gd name="connsiteX0-11" fmla="*/ 4390666 w 4482106"/>
              <a:gd name="connsiteY0-12" fmla="*/ 2338893 h 4743362"/>
              <a:gd name="connsiteX1-13" fmla="*/ 4381141 w 4482106"/>
              <a:gd name="connsiteY1-14" fmla="*/ 4743362 h 4743362"/>
              <a:gd name="connsiteX2-15" fmla="*/ 0 w 4482106"/>
              <a:gd name="connsiteY2-16" fmla="*/ 2015454 h 4743362"/>
              <a:gd name="connsiteX3-17" fmla="*/ 3211739 w 4482106"/>
              <a:gd name="connsiteY3-18" fmla="*/ 0 h 4743362"/>
              <a:gd name="connsiteX4-19" fmla="*/ 4381141 w 4482106"/>
              <a:gd name="connsiteY4-20" fmla="*/ 728636 h 4743362"/>
              <a:gd name="connsiteX5-21" fmla="*/ 4482106 w 4482106"/>
              <a:gd name="connsiteY5-22" fmla="*/ 2430333 h 4743362"/>
              <a:gd name="connsiteX0-23" fmla="*/ 4390666 w 4390666"/>
              <a:gd name="connsiteY0-24" fmla="*/ 2338893 h 4743362"/>
              <a:gd name="connsiteX1-25" fmla="*/ 4381141 w 4390666"/>
              <a:gd name="connsiteY1-26" fmla="*/ 4743362 h 4743362"/>
              <a:gd name="connsiteX2-27" fmla="*/ 0 w 4390666"/>
              <a:gd name="connsiteY2-28" fmla="*/ 2015454 h 4743362"/>
              <a:gd name="connsiteX3-29" fmla="*/ 3211739 w 4390666"/>
              <a:gd name="connsiteY3-30" fmla="*/ 0 h 4743362"/>
              <a:gd name="connsiteX4-31" fmla="*/ 4381141 w 4390666"/>
              <a:gd name="connsiteY4-32" fmla="*/ 728636 h 4743362"/>
              <a:gd name="connsiteX0-33" fmla="*/ 4381141 w 4381141"/>
              <a:gd name="connsiteY0-34" fmla="*/ 4743362 h 4743362"/>
              <a:gd name="connsiteX1-35" fmla="*/ 0 w 4381141"/>
              <a:gd name="connsiteY1-36" fmla="*/ 2015454 h 4743362"/>
              <a:gd name="connsiteX2-37" fmla="*/ 3211739 w 4381141"/>
              <a:gd name="connsiteY2-38" fmla="*/ 0 h 4743362"/>
              <a:gd name="connsiteX3-39" fmla="*/ 4381141 w 4381141"/>
              <a:gd name="connsiteY3-40" fmla="*/ 728636 h 4743362"/>
            </a:gdLst>
            <a:ahLst/>
            <a:cxnLst>
              <a:cxn ang="0">
                <a:pos x="connsiteX0-1" y="connsiteY0-2"/>
              </a:cxn>
              <a:cxn ang="0">
                <a:pos x="connsiteX1-3" y="connsiteY1-4"/>
              </a:cxn>
              <a:cxn ang="0">
                <a:pos x="connsiteX2-5" y="connsiteY2-6"/>
              </a:cxn>
              <a:cxn ang="0">
                <a:pos x="connsiteX3-7" y="connsiteY3-8"/>
              </a:cxn>
            </a:cxnLst>
            <a:rect l="l" t="t" r="r" b="b"/>
            <a:pathLst>
              <a:path w="4381141" h="4743362">
                <a:moveTo>
                  <a:pt x="4381141" y="4743362"/>
                </a:moveTo>
                <a:lnTo>
                  <a:pt x="0" y="2015454"/>
                </a:lnTo>
                <a:lnTo>
                  <a:pt x="3211739" y="0"/>
                </a:lnTo>
                <a:lnTo>
                  <a:pt x="4381141" y="728636"/>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35" name="任意多边形: 形状 34"/>
          <p:cNvSpPr/>
          <p:nvPr>
            <p:custDataLst>
              <p:tags r:id="rId33"/>
            </p:custDataLst>
          </p:nvPr>
        </p:nvSpPr>
        <p:spPr>
          <a:xfrm>
            <a:off x="7810225" y="1985455"/>
            <a:ext cx="4381776" cy="4743757"/>
          </a:xfrm>
          <a:custGeom>
            <a:avLst/>
            <a:gdLst>
              <a:gd name="connsiteX0" fmla="*/ 3211738 w 4381776"/>
              <a:gd name="connsiteY0" fmla="*/ 0 h 4743757"/>
              <a:gd name="connsiteX1" fmla="*/ 4381776 w 4381776"/>
              <a:gd name="connsiteY1" fmla="*/ 729033 h 4743757"/>
              <a:gd name="connsiteX2" fmla="*/ 4381776 w 4381776"/>
              <a:gd name="connsiteY2" fmla="*/ 4743757 h 4743757"/>
              <a:gd name="connsiteX3" fmla="*/ 0 w 4381776"/>
              <a:gd name="connsiteY3" fmla="*/ 2015455 h 4743757"/>
              <a:gd name="connsiteX4" fmla="*/ 3211738 w 4381776"/>
              <a:gd name="connsiteY4" fmla="*/ 0 h 4743757"/>
              <a:gd name="connsiteX0-1" fmla="*/ 3211738 w 4381776"/>
              <a:gd name="connsiteY0-2" fmla="*/ 0 h 4743757"/>
              <a:gd name="connsiteX1-3" fmla="*/ 4381776 w 4381776"/>
              <a:gd name="connsiteY1-4" fmla="*/ 729033 h 4743757"/>
              <a:gd name="connsiteX2-5" fmla="*/ 4381775 w 4381776"/>
              <a:gd name="connsiteY2-6" fmla="*/ 2653220 h 4743757"/>
              <a:gd name="connsiteX3-7" fmla="*/ 4381776 w 4381776"/>
              <a:gd name="connsiteY3-8" fmla="*/ 4743757 h 4743757"/>
              <a:gd name="connsiteX4-9" fmla="*/ 0 w 4381776"/>
              <a:gd name="connsiteY4-10" fmla="*/ 2015455 h 4743757"/>
              <a:gd name="connsiteX5" fmla="*/ 3211738 w 4381776"/>
              <a:gd name="connsiteY5" fmla="*/ 0 h 4743757"/>
              <a:gd name="connsiteX0-11" fmla="*/ 4381775 w 4473215"/>
              <a:gd name="connsiteY0-12" fmla="*/ 2653220 h 4743757"/>
              <a:gd name="connsiteX1-13" fmla="*/ 4381776 w 4473215"/>
              <a:gd name="connsiteY1-14" fmla="*/ 4743757 h 4743757"/>
              <a:gd name="connsiteX2-15" fmla="*/ 0 w 4473215"/>
              <a:gd name="connsiteY2-16" fmla="*/ 2015455 h 4743757"/>
              <a:gd name="connsiteX3-17" fmla="*/ 3211738 w 4473215"/>
              <a:gd name="connsiteY3-18" fmla="*/ 0 h 4743757"/>
              <a:gd name="connsiteX4-19" fmla="*/ 4381776 w 4473215"/>
              <a:gd name="connsiteY4-20" fmla="*/ 729033 h 4743757"/>
              <a:gd name="connsiteX5-21" fmla="*/ 4473215 w 4473215"/>
              <a:gd name="connsiteY5-22" fmla="*/ 2744660 h 4743757"/>
              <a:gd name="connsiteX0-23" fmla="*/ 4381775 w 4381776"/>
              <a:gd name="connsiteY0-24" fmla="*/ 2653220 h 4743757"/>
              <a:gd name="connsiteX1-25" fmla="*/ 4381776 w 4381776"/>
              <a:gd name="connsiteY1-26" fmla="*/ 4743757 h 4743757"/>
              <a:gd name="connsiteX2-27" fmla="*/ 0 w 4381776"/>
              <a:gd name="connsiteY2-28" fmla="*/ 2015455 h 4743757"/>
              <a:gd name="connsiteX3-29" fmla="*/ 3211738 w 4381776"/>
              <a:gd name="connsiteY3-30" fmla="*/ 0 h 4743757"/>
              <a:gd name="connsiteX4-31" fmla="*/ 4381776 w 4381776"/>
              <a:gd name="connsiteY4-32" fmla="*/ 729033 h 4743757"/>
              <a:gd name="connsiteX0-33" fmla="*/ 4381776 w 4381776"/>
              <a:gd name="connsiteY0-34" fmla="*/ 4743757 h 4743757"/>
              <a:gd name="connsiteX1-35" fmla="*/ 0 w 4381776"/>
              <a:gd name="connsiteY1-36" fmla="*/ 2015455 h 4743757"/>
              <a:gd name="connsiteX2-37" fmla="*/ 3211738 w 4381776"/>
              <a:gd name="connsiteY2-38" fmla="*/ 0 h 4743757"/>
              <a:gd name="connsiteX3-39" fmla="*/ 4381776 w 4381776"/>
              <a:gd name="connsiteY3-40" fmla="*/ 729033 h 4743757"/>
            </a:gdLst>
            <a:ahLst/>
            <a:cxnLst>
              <a:cxn ang="0">
                <a:pos x="connsiteX0-1" y="connsiteY0-2"/>
              </a:cxn>
              <a:cxn ang="0">
                <a:pos x="connsiteX1-3" y="connsiteY1-4"/>
              </a:cxn>
              <a:cxn ang="0">
                <a:pos x="connsiteX2-5" y="connsiteY2-6"/>
              </a:cxn>
              <a:cxn ang="0">
                <a:pos x="connsiteX3-7" y="connsiteY3-8"/>
              </a:cxn>
            </a:cxnLst>
            <a:rect l="l" t="t" r="r" b="b"/>
            <a:pathLst>
              <a:path w="4381776" h="4743757">
                <a:moveTo>
                  <a:pt x="4381776" y="4743757"/>
                </a:moveTo>
                <a:lnTo>
                  <a:pt x="0" y="2015455"/>
                </a:lnTo>
                <a:lnTo>
                  <a:pt x="3211738" y="0"/>
                </a:lnTo>
                <a:lnTo>
                  <a:pt x="4381776" y="729033"/>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40" name="任意多边形: 形状 39"/>
          <p:cNvSpPr/>
          <p:nvPr>
            <p:custDataLst>
              <p:tags r:id="rId34"/>
            </p:custDataLst>
          </p:nvPr>
        </p:nvSpPr>
        <p:spPr>
          <a:xfrm>
            <a:off x="7810223" y="2223581"/>
            <a:ext cx="4381776" cy="4634419"/>
          </a:xfrm>
          <a:custGeom>
            <a:avLst/>
            <a:gdLst>
              <a:gd name="connsiteX0" fmla="*/ 3211739 w 4381776"/>
              <a:gd name="connsiteY0" fmla="*/ 0 h 4634419"/>
              <a:gd name="connsiteX1" fmla="*/ 4381776 w 4381776"/>
              <a:gd name="connsiteY1" fmla="*/ 729032 h 4634419"/>
              <a:gd name="connsiteX2" fmla="*/ 4381776 w 4381776"/>
              <a:gd name="connsiteY2" fmla="*/ 4634419 h 4634419"/>
              <a:gd name="connsiteX3" fmla="*/ 4206176 w 4381776"/>
              <a:gd name="connsiteY3" fmla="*/ 4634419 h 4634419"/>
              <a:gd name="connsiteX4" fmla="*/ 0 w 4381776"/>
              <a:gd name="connsiteY4" fmla="*/ 2015454 h 4634419"/>
              <a:gd name="connsiteX5" fmla="*/ 3211739 w 4381776"/>
              <a:gd name="connsiteY5" fmla="*/ 0 h 4634419"/>
              <a:gd name="connsiteX0-1" fmla="*/ 4381776 w 4473216"/>
              <a:gd name="connsiteY0-2" fmla="*/ 4634419 h 4725859"/>
              <a:gd name="connsiteX1-3" fmla="*/ 4206176 w 4473216"/>
              <a:gd name="connsiteY1-4" fmla="*/ 4634419 h 4725859"/>
              <a:gd name="connsiteX2-5" fmla="*/ 0 w 4473216"/>
              <a:gd name="connsiteY2-6" fmla="*/ 2015454 h 4725859"/>
              <a:gd name="connsiteX3-7" fmla="*/ 3211739 w 4473216"/>
              <a:gd name="connsiteY3-8" fmla="*/ 0 h 4725859"/>
              <a:gd name="connsiteX4-9" fmla="*/ 4381776 w 4473216"/>
              <a:gd name="connsiteY4-10" fmla="*/ 729032 h 4725859"/>
              <a:gd name="connsiteX5-11" fmla="*/ 4473216 w 4473216"/>
              <a:gd name="connsiteY5-12" fmla="*/ 4725859 h 4725859"/>
              <a:gd name="connsiteX0-13" fmla="*/ 4381776 w 4381776"/>
              <a:gd name="connsiteY0-14" fmla="*/ 4634419 h 4634419"/>
              <a:gd name="connsiteX1-15" fmla="*/ 4206176 w 4381776"/>
              <a:gd name="connsiteY1-16" fmla="*/ 4634419 h 4634419"/>
              <a:gd name="connsiteX2-17" fmla="*/ 0 w 4381776"/>
              <a:gd name="connsiteY2-18" fmla="*/ 2015454 h 4634419"/>
              <a:gd name="connsiteX3-19" fmla="*/ 3211739 w 4381776"/>
              <a:gd name="connsiteY3-20" fmla="*/ 0 h 4634419"/>
              <a:gd name="connsiteX4-21" fmla="*/ 4381776 w 4381776"/>
              <a:gd name="connsiteY4-22" fmla="*/ 729032 h 4634419"/>
              <a:gd name="connsiteX0-23" fmla="*/ 4206176 w 4381776"/>
              <a:gd name="connsiteY0-24" fmla="*/ 4634419 h 4634419"/>
              <a:gd name="connsiteX1-25" fmla="*/ 0 w 4381776"/>
              <a:gd name="connsiteY1-26" fmla="*/ 2015454 h 4634419"/>
              <a:gd name="connsiteX2-27" fmla="*/ 3211739 w 4381776"/>
              <a:gd name="connsiteY2-28" fmla="*/ 0 h 4634419"/>
              <a:gd name="connsiteX3-29" fmla="*/ 4381776 w 4381776"/>
              <a:gd name="connsiteY3-30" fmla="*/ 729032 h 4634419"/>
            </a:gdLst>
            <a:ahLst/>
            <a:cxnLst>
              <a:cxn ang="0">
                <a:pos x="connsiteX0-1" y="connsiteY0-2"/>
              </a:cxn>
              <a:cxn ang="0">
                <a:pos x="connsiteX1-3" y="connsiteY1-4"/>
              </a:cxn>
              <a:cxn ang="0">
                <a:pos x="connsiteX2-5" y="connsiteY2-6"/>
              </a:cxn>
              <a:cxn ang="0">
                <a:pos x="connsiteX3-7" y="connsiteY3-8"/>
              </a:cxn>
            </a:cxnLst>
            <a:rect l="l" t="t" r="r" b="b"/>
            <a:pathLst>
              <a:path w="4381776" h="4634419">
                <a:moveTo>
                  <a:pt x="4206176" y="4634419"/>
                </a:moveTo>
                <a:lnTo>
                  <a:pt x="0" y="2015454"/>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dirty="0"/>
          </a:p>
        </p:txBody>
      </p:sp>
      <p:sp>
        <p:nvSpPr>
          <p:cNvPr id="44" name="任意多边形: 形状 43"/>
          <p:cNvSpPr/>
          <p:nvPr>
            <p:custDataLst>
              <p:tags r:id="rId35"/>
            </p:custDataLst>
          </p:nvPr>
        </p:nvSpPr>
        <p:spPr>
          <a:xfrm>
            <a:off x="7815940" y="2462975"/>
            <a:ext cx="4376060" cy="4395025"/>
          </a:xfrm>
          <a:custGeom>
            <a:avLst/>
            <a:gdLst>
              <a:gd name="connsiteX0" fmla="*/ 3211738 w 4376060"/>
              <a:gd name="connsiteY0" fmla="*/ 0 h 4395025"/>
              <a:gd name="connsiteX1" fmla="*/ 4376060 w 4376060"/>
              <a:gd name="connsiteY1" fmla="*/ 725472 h 4395025"/>
              <a:gd name="connsiteX2" fmla="*/ 4376060 w 4376060"/>
              <a:gd name="connsiteY2" fmla="*/ 4395025 h 4395025"/>
              <a:gd name="connsiteX3" fmla="*/ 3917406 w 4376060"/>
              <a:gd name="connsiteY3" fmla="*/ 4395025 h 4395025"/>
              <a:gd name="connsiteX4" fmla="*/ 3917199 w 4376060"/>
              <a:gd name="connsiteY4" fmla="*/ 4395025 h 4395025"/>
              <a:gd name="connsiteX5" fmla="*/ 3821696 w 4376060"/>
              <a:gd name="connsiteY5" fmla="*/ 4395025 h 4395025"/>
              <a:gd name="connsiteX6" fmla="*/ 0 w 4376060"/>
              <a:gd name="connsiteY6" fmla="*/ 2015455 h 4395025"/>
              <a:gd name="connsiteX7" fmla="*/ 3211738 w 4376060"/>
              <a:gd name="connsiteY7" fmla="*/ 0 h 4395025"/>
              <a:gd name="connsiteX0-1" fmla="*/ 4376060 w 4467500"/>
              <a:gd name="connsiteY0-2" fmla="*/ 4395025 h 4486465"/>
              <a:gd name="connsiteX1-3" fmla="*/ 3917406 w 4467500"/>
              <a:gd name="connsiteY1-4" fmla="*/ 4395025 h 4486465"/>
              <a:gd name="connsiteX2-5" fmla="*/ 3917199 w 4467500"/>
              <a:gd name="connsiteY2-6" fmla="*/ 4395025 h 4486465"/>
              <a:gd name="connsiteX3-7" fmla="*/ 3821696 w 4467500"/>
              <a:gd name="connsiteY3-8" fmla="*/ 4395025 h 4486465"/>
              <a:gd name="connsiteX4-9" fmla="*/ 0 w 4467500"/>
              <a:gd name="connsiteY4-10" fmla="*/ 2015455 h 4486465"/>
              <a:gd name="connsiteX5-11" fmla="*/ 3211738 w 4467500"/>
              <a:gd name="connsiteY5-12" fmla="*/ 0 h 4486465"/>
              <a:gd name="connsiteX6-13" fmla="*/ 4376060 w 4467500"/>
              <a:gd name="connsiteY6-14" fmla="*/ 725472 h 4486465"/>
              <a:gd name="connsiteX7-15" fmla="*/ 4467500 w 4467500"/>
              <a:gd name="connsiteY7-16" fmla="*/ 4486465 h 4486465"/>
              <a:gd name="connsiteX0-17" fmla="*/ 4376060 w 4376060"/>
              <a:gd name="connsiteY0-18" fmla="*/ 4395025 h 4395025"/>
              <a:gd name="connsiteX1-19" fmla="*/ 3917406 w 4376060"/>
              <a:gd name="connsiteY1-20" fmla="*/ 4395025 h 4395025"/>
              <a:gd name="connsiteX2-21" fmla="*/ 3917199 w 4376060"/>
              <a:gd name="connsiteY2-22" fmla="*/ 4395025 h 4395025"/>
              <a:gd name="connsiteX3-23" fmla="*/ 3821696 w 4376060"/>
              <a:gd name="connsiteY3-24" fmla="*/ 4395025 h 4395025"/>
              <a:gd name="connsiteX4-25" fmla="*/ 0 w 4376060"/>
              <a:gd name="connsiteY4-26" fmla="*/ 2015455 h 4395025"/>
              <a:gd name="connsiteX5-27" fmla="*/ 3211738 w 4376060"/>
              <a:gd name="connsiteY5-28" fmla="*/ 0 h 4395025"/>
              <a:gd name="connsiteX6-29" fmla="*/ 4376060 w 4376060"/>
              <a:gd name="connsiteY6-30" fmla="*/ 725472 h 4395025"/>
              <a:gd name="connsiteX0-31" fmla="*/ 3917406 w 4376060"/>
              <a:gd name="connsiteY0-32" fmla="*/ 4395025 h 4395025"/>
              <a:gd name="connsiteX1-33" fmla="*/ 3917199 w 4376060"/>
              <a:gd name="connsiteY1-34" fmla="*/ 4395025 h 4395025"/>
              <a:gd name="connsiteX2-35" fmla="*/ 3821696 w 4376060"/>
              <a:gd name="connsiteY2-36" fmla="*/ 4395025 h 4395025"/>
              <a:gd name="connsiteX3-37" fmla="*/ 0 w 4376060"/>
              <a:gd name="connsiteY3-38" fmla="*/ 2015455 h 4395025"/>
              <a:gd name="connsiteX4-39" fmla="*/ 3211738 w 4376060"/>
              <a:gd name="connsiteY4-40" fmla="*/ 0 h 4395025"/>
              <a:gd name="connsiteX5-41" fmla="*/ 4376060 w 4376060"/>
              <a:gd name="connsiteY5-42" fmla="*/ 725472 h 4395025"/>
              <a:gd name="connsiteX0-43" fmla="*/ 3917406 w 4376060"/>
              <a:gd name="connsiteY0-44" fmla="*/ 4395025 h 4395025"/>
              <a:gd name="connsiteX1-45" fmla="*/ 3821696 w 4376060"/>
              <a:gd name="connsiteY1-46" fmla="*/ 4395025 h 4395025"/>
              <a:gd name="connsiteX2-47" fmla="*/ 0 w 4376060"/>
              <a:gd name="connsiteY2-48" fmla="*/ 2015455 h 4395025"/>
              <a:gd name="connsiteX3-49" fmla="*/ 3211738 w 4376060"/>
              <a:gd name="connsiteY3-50" fmla="*/ 0 h 4395025"/>
              <a:gd name="connsiteX4-51" fmla="*/ 4376060 w 4376060"/>
              <a:gd name="connsiteY4-52" fmla="*/ 725472 h 4395025"/>
              <a:gd name="connsiteX0-53" fmla="*/ 3821696 w 4376060"/>
              <a:gd name="connsiteY0-54" fmla="*/ 4395025 h 4395025"/>
              <a:gd name="connsiteX1-55" fmla="*/ 0 w 4376060"/>
              <a:gd name="connsiteY1-56" fmla="*/ 2015455 h 4395025"/>
              <a:gd name="connsiteX2-57" fmla="*/ 3211738 w 4376060"/>
              <a:gd name="connsiteY2-58" fmla="*/ 0 h 4395025"/>
              <a:gd name="connsiteX3-59" fmla="*/ 4376060 w 4376060"/>
              <a:gd name="connsiteY3-60" fmla="*/ 725472 h 4395025"/>
            </a:gdLst>
            <a:ahLst/>
            <a:cxnLst>
              <a:cxn ang="0">
                <a:pos x="connsiteX0-1" y="connsiteY0-2"/>
              </a:cxn>
              <a:cxn ang="0">
                <a:pos x="connsiteX1-3" y="connsiteY1-4"/>
              </a:cxn>
              <a:cxn ang="0">
                <a:pos x="connsiteX2-5" y="connsiteY2-6"/>
              </a:cxn>
              <a:cxn ang="0">
                <a:pos x="connsiteX3-7" y="connsiteY3-8"/>
              </a:cxn>
            </a:cxnLst>
            <a:rect l="l" t="t" r="r" b="b"/>
            <a:pathLst>
              <a:path w="4376060" h="4395025">
                <a:moveTo>
                  <a:pt x="3821696" y="4395025"/>
                </a:moveTo>
                <a:lnTo>
                  <a:pt x="0" y="2015455"/>
                </a:lnTo>
                <a:lnTo>
                  <a:pt x="3211738" y="0"/>
                </a:lnTo>
                <a:lnTo>
                  <a:pt x="4376060" y="72547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47" name="任意多边形: 形状 46"/>
          <p:cNvSpPr/>
          <p:nvPr>
            <p:custDataLst>
              <p:tags r:id="rId36"/>
            </p:custDataLst>
          </p:nvPr>
        </p:nvSpPr>
        <p:spPr>
          <a:xfrm>
            <a:off x="7816574" y="2701102"/>
            <a:ext cx="4375426" cy="4156898"/>
          </a:xfrm>
          <a:custGeom>
            <a:avLst/>
            <a:gdLst>
              <a:gd name="connsiteX0" fmla="*/ 3211739 w 4375426"/>
              <a:gd name="connsiteY0" fmla="*/ 0 h 4156899"/>
              <a:gd name="connsiteX1" fmla="*/ 4375426 w 4375426"/>
              <a:gd name="connsiteY1" fmla="*/ 725075 h 4156899"/>
              <a:gd name="connsiteX2" fmla="*/ 4375426 w 4375426"/>
              <a:gd name="connsiteY2" fmla="*/ 4156899 h 4156899"/>
              <a:gd name="connsiteX3" fmla="*/ 3916771 w 4375426"/>
              <a:gd name="connsiteY3" fmla="*/ 4156898 h 4156899"/>
              <a:gd name="connsiteX4" fmla="*/ 3916565 w 4375426"/>
              <a:gd name="connsiteY4" fmla="*/ 4156898 h 4156899"/>
              <a:gd name="connsiteX5" fmla="*/ 3439257 w 4375426"/>
              <a:gd name="connsiteY5" fmla="*/ 4156898 h 4156899"/>
              <a:gd name="connsiteX6" fmla="*/ 0 w 4375426"/>
              <a:gd name="connsiteY6" fmla="*/ 2015453 h 4156899"/>
              <a:gd name="connsiteX7" fmla="*/ 3211739 w 4375426"/>
              <a:gd name="connsiteY7" fmla="*/ 0 h 4156899"/>
              <a:gd name="connsiteX0-1" fmla="*/ 3211739 w 4375426"/>
              <a:gd name="connsiteY0-2" fmla="*/ 0 h 4156898"/>
              <a:gd name="connsiteX1-3" fmla="*/ 4375426 w 4375426"/>
              <a:gd name="connsiteY1-4" fmla="*/ 725075 h 4156898"/>
              <a:gd name="connsiteX2-5" fmla="*/ 3916771 w 4375426"/>
              <a:gd name="connsiteY2-6" fmla="*/ 4156898 h 4156898"/>
              <a:gd name="connsiteX3-7" fmla="*/ 3916565 w 4375426"/>
              <a:gd name="connsiteY3-8" fmla="*/ 4156898 h 4156898"/>
              <a:gd name="connsiteX4-9" fmla="*/ 3439257 w 4375426"/>
              <a:gd name="connsiteY4-10" fmla="*/ 4156898 h 4156898"/>
              <a:gd name="connsiteX5-11" fmla="*/ 0 w 4375426"/>
              <a:gd name="connsiteY5-12" fmla="*/ 2015453 h 4156898"/>
              <a:gd name="connsiteX6-13" fmla="*/ 3211739 w 4375426"/>
              <a:gd name="connsiteY6-14" fmla="*/ 0 h 4156898"/>
              <a:gd name="connsiteX0-15" fmla="*/ 3916565 w 4375426"/>
              <a:gd name="connsiteY0-16" fmla="*/ 4156898 h 4248338"/>
              <a:gd name="connsiteX1-17" fmla="*/ 3439257 w 4375426"/>
              <a:gd name="connsiteY1-18" fmla="*/ 4156898 h 4248338"/>
              <a:gd name="connsiteX2-19" fmla="*/ 0 w 4375426"/>
              <a:gd name="connsiteY2-20" fmla="*/ 2015453 h 4248338"/>
              <a:gd name="connsiteX3-21" fmla="*/ 3211739 w 4375426"/>
              <a:gd name="connsiteY3-22" fmla="*/ 0 h 4248338"/>
              <a:gd name="connsiteX4-23" fmla="*/ 4375426 w 4375426"/>
              <a:gd name="connsiteY4-24" fmla="*/ 725075 h 4248338"/>
              <a:gd name="connsiteX5-25" fmla="*/ 3916771 w 4375426"/>
              <a:gd name="connsiteY5-26" fmla="*/ 4156898 h 4248338"/>
              <a:gd name="connsiteX6-27" fmla="*/ 4008005 w 4375426"/>
              <a:gd name="connsiteY6-28" fmla="*/ 4248338 h 4248338"/>
              <a:gd name="connsiteX0-29" fmla="*/ 3916565 w 4375426"/>
              <a:gd name="connsiteY0-30" fmla="*/ 4156898 h 4156898"/>
              <a:gd name="connsiteX1-31" fmla="*/ 3439257 w 4375426"/>
              <a:gd name="connsiteY1-32" fmla="*/ 4156898 h 4156898"/>
              <a:gd name="connsiteX2-33" fmla="*/ 0 w 4375426"/>
              <a:gd name="connsiteY2-34" fmla="*/ 2015453 h 4156898"/>
              <a:gd name="connsiteX3-35" fmla="*/ 3211739 w 4375426"/>
              <a:gd name="connsiteY3-36" fmla="*/ 0 h 4156898"/>
              <a:gd name="connsiteX4-37" fmla="*/ 4375426 w 4375426"/>
              <a:gd name="connsiteY4-38" fmla="*/ 725075 h 4156898"/>
              <a:gd name="connsiteX5-39" fmla="*/ 3916771 w 4375426"/>
              <a:gd name="connsiteY5-40" fmla="*/ 4156898 h 4156898"/>
              <a:gd name="connsiteX0-41" fmla="*/ 3916565 w 4375426"/>
              <a:gd name="connsiteY0-42" fmla="*/ 4156898 h 4156898"/>
              <a:gd name="connsiteX1-43" fmla="*/ 3439257 w 4375426"/>
              <a:gd name="connsiteY1-44" fmla="*/ 4156898 h 4156898"/>
              <a:gd name="connsiteX2-45" fmla="*/ 0 w 4375426"/>
              <a:gd name="connsiteY2-46" fmla="*/ 2015453 h 4156898"/>
              <a:gd name="connsiteX3-47" fmla="*/ 3211739 w 4375426"/>
              <a:gd name="connsiteY3-48" fmla="*/ 0 h 4156898"/>
              <a:gd name="connsiteX4-49" fmla="*/ 4375426 w 4375426"/>
              <a:gd name="connsiteY4-50" fmla="*/ 725075 h 4156898"/>
              <a:gd name="connsiteX0-51" fmla="*/ 3439257 w 4375426"/>
              <a:gd name="connsiteY0-52" fmla="*/ 4156898 h 4156898"/>
              <a:gd name="connsiteX1-53" fmla="*/ 0 w 4375426"/>
              <a:gd name="connsiteY1-54" fmla="*/ 2015453 h 4156898"/>
              <a:gd name="connsiteX2-55" fmla="*/ 3211739 w 4375426"/>
              <a:gd name="connsiteY2-56" fmla="*/ 0 h 4156898"/>
              <a:gd name="connsiteX3-57" fmla="*/ 4375426 w 4375426"/>
              <a:gd name="connsiteY3-58" fmla="*/ 725075 h 4156898"/>
            </a:gdLst>
            <a:ahLst/>
            <a:cxnLst>
              <a:cxn ang="0">
                <a:pos x="connsiteX0-1" y="connsiteY0-2"/>
              </a:cxn>
              <a:cxn ang="0">
                <a:pos x="connsiteX1-3" y="connsiteY1-4"/>
              </a:cxn>
              <a:cxn ang="0">
                <a:pos x="connsiteX2-5" y="connsiteY2-6"/>
              </a:cxn>
              <a:cxn ang="0">
                <a:pos x="connsiteX3-7" y="connsiteY3-8"/>
              </a:cxn>
            </a:cxnLst>
            <a:rect l="l" t="t" r="r" b="b"/>
            <a:pathLst>
              <a:path w="4375426" h="4156898">
                <a:moveTo>
                  <a:pt x="3439257" y="4156898"/>
                </a:moveTo>
                <a:lnTo>
                  <a:pt x="0" y="2015453"/>
                </a:lnTo>
                <a:lnTo>
                  <a:pt x="3211739" y="0"/>
                </a:lnTo>
                <a:lnTo>
                  <a:pt x="4375426" y="725075"/>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50" name="任意多边形: 形状 49"/>
          <p:cNvSpPr/>
          <p:nvPr>
            <p:custDataLst>
              <p:tags r:id="rId37"/>
            </p:custDataLst>
          </p:nvPr>
        </p:nvSpPr>
        <p:spPr>
          <a:xfrm>
            <a:off x="7810224" y="2939861"/>
            <a:ext cx="4381776" cy="3918139"/>
          </a:xfrm>
          <a:custGeom>
            <a:avLst/>
            <a:gdLst>
              <a:gd name="connsiteX0" fmla="*/ 3211739 w 4381776"/>
              <a:gd name="connsiteY0" fmla="*/ 0 h 3918140"/>
              <a:gd name="connsiteX1" fmla="*/ 4381776 w 4381776"/>
              <a:gd name="connsiteY1" fmla="*/ 729032 h 3918140"/>
              <a:gd name="connsiteX2" fmla="*/ 4381776 w 4381776"/>
              <a:gd name="connsiteY2" fmla="*/ 3918139 h 3918140"/>
              <a:gd name="connsiteX3" fmla="*/ 3923121 w 4381776"/>
              <a:gd name="connsiteY3" fmla="*/ 3918139 h 3918140"/>
              <a:gd name="connsiteX4" fmla="*/ 3922915 w 4381776"/>
              <a:gd name="connsiteY4" fmla="*/ 3918140 h 3918140"/>
              <a:gd name="connsiteX5" fmla="*/ 3055798 w 4381776"/>
              <a:gd name="connsiteY5" fmla="*/ 3918139 h 3918140"/>
              <a:gd name="connsiteX6" fmla="*/ 0 w 4381776"/>
              <a:gd name="connsiteY6" fmla="*/ 2015453 h 3918140"/>
              <a:gd name="connsiteX7" fmla="*/ 3211739 w 4381776"/>
              <a:gd name="connsiteY7" fmla="*/ 0 h 3918140"/>
              <a:gd name="connsiteX0-1" fmla="*/ 4381776 w 4473216"/>
              <a:gd name="connsiteY0-2" fmla="*/ 3918139 h 4009579"/>
              <a:gd name="connsiteX1-3" fmla="*/ 3923121 w 4473216"/>
              <a:gd name="connsiteY1-4" fmla="*/ 3918139 h 4009579"/>
              <a:gd name="connsiteX2-5" fmla="*/ 3922915 w 4473216"/>
              <a:gd name="connsiteY2-6" fmla="*/ 3918140 h 4009579"/>
              <a:gd name="connsiteX3-7" fmla="*/ 3055798 w 4473216"/>
              <a:gd name="connsiteY3-8" fmla="*/ 3918139 h 4009579"/>
              <a:gd name="connsiteX4-9" fmla="*/ 0 w 4473216"/>
              <a:gd name="connsiteY4-10" fmla="*/ 2015453 h 4009579"/>
              <a:gd name="connsiteX5-11" fmla="*/ 3211739 w 4473216"/>
              <a:gd name="connsiteY5-12" fmla="*/ 0 h 4009579"/>
              <a:gd name="connsiteX6-13" fmla="*/ 4381776 w 4473216"/>
              <a:gd name="connsiteY6-14" fmla="*/ 729032 h 4009579"/>
              <a:gd name="connsiteX7-15" fmla="*/ 4473216 w 4473216"/>
              <a:gd name="connsiteY7-16" fmla="*/ 4009579 h 4009579"/>
              <a:gd name="connsiteX0-17" fmla="*/ 4381776 w 4381776"/>
              <a:gd name="connsiteY0-18" fmla="*/ 3918139 h 3918140"/>
              <a:gd name="connsiteX1-19" fmla="*/ 3923121 w 4381776"/>
              <a:gd name="connsiteY1-20" fmla="*/ 3918139 h 3918140"/>
              <a:gd name="connsiteX2-21" fmla="*/ 3922915 w 4381776"/>
              <a:gd name="connsiteY2-22" fmla="*/ 3918140 h 3918140"/>
              <a:gd name="connsiteX3-23" fmla="*/ 3055798 w 4381776"/>
              <a:gd name="connsiteY3-24" fmla="*/ 3918139 h 3918140"/>
              <a:gd name="connsiteX4-25" fmla="*/ 0 w 4381776"/>
              <a:gd name="connsiteY4-26" fmla="*/ 2015453 h 3918140"/>
              <a:gd name="connsiteX5-27" fmla="*/ 3211739 w 4381776"/>
              <a:gd name="connsiteY5-28" fmla="*/ 0 h 3918140"/>
              <a:gd name="connsiteX6-29" fmla="*/ 4381776 w 4381776"/>
              <a:gd name="connsiteY6-30" fmla="*/ 729032 h 3918140"/>
              <a:gd name="connsiteX0-31" fmla="*/ 3923121 w 4381776"/>
              <a:gd name="connsiteY0-32" fmla="*/ 3918139 h 3918140"/>
              <a:gd name="connsiteX1-33" fmla="*/ 3922915 w 4381776"/>
              <a:gd name="connsiteY1-34" fmla="*/ 3918140 h 3918140"/>
              <a:gd name="connsiteX2-35" fmla="*/ 3055798 w 4381776"/>
              <a:gd name="connsiteY2-36" fmla="*/ 3918139 h 3918140"/>
              <a:gd name="connsiteX3-37" fmla="*/ 0 w 4381776"/>
              <a:gd name="connsiteY3-38" fmla="*/ 2015453 h 3918140"/>
              <a:gd name="connsiteX4-39" fmla="*/ 3211739 w 4381776"/>
              <a:gd name="connsiteY4-40" fmla="*/ 0 h 3918140"/>
              <a:gd name="connsiteX5-41" fmla="*/ 4381776 w 4381776"/>
              <a:gd name="connsiteY5-42" fmla="*/ 729032 h 3918140"/>
              <a:gd name="connsiteX0-43" fmla="*/ 3923121 w 4381776"/>
              <a:gd name="connsiteY0-44" fmla="*/ 3918139 h 3918139"/>
              <a:gd name="connsiteX1-45" fmla="*/ 3055798 w 4381776"/>
              <a:gd name="connsiteY1-46" fmla="*/ 3918139 h 3918139"/>
              <a:gd name="connsiteX2-47" fmla="*/ 0 w 4381776"/>
              <a:gd name="connsiteY2-48" fmla="*/ 2015453 h 3918139"/>
              <a:gd name="connsiteX3-49" fmla="*/ 3211739 w 4381776"/>
              <a:gd name="connsiteY3-50" fmla="*/ 0 h 3918139"/>
              <a:gd name="connsiteX4-51" fmla="*/ 4381776 w 4381776"/>
              <a:gd name="connsiteY4-52" fmla="*/ 729032 h 3918139"/>
              <a:gd name="connsiteX0-53" fmla="*/ 3055798 w 4381776"/>
              <a:gd name="connsiteY0-54" fmla="*/ 3918139 h 3918139"/>
              <a:gd name="connsiteX1-55" fmla="*/ 0 w 4381776"/>
              <a:gd name="connsiteY1-56" fmla="*/ 2015453 h 3918139"/>
              <a:gd name="connsiteX2-57" fmla="*/ 3211739 w 4381776"/>
              <a:gd name="connsiteY2-58" fmla="*/ 0 h 3918139"/>
              <a:gd name="connsiteX3-59" fmla="*/ 4381776 w 4381776"/>
              <a:gd name="connsiteY3-60" fmla="*/ 729032 h 3918139"/>
            </a:gdLst>
            <a:ahLst/>
            <a:cxnLst>
              <a:cxn ang="0">
                <a:pos x="connsiteX0-1" y="connsiteY0-2"/>
              </a:cxn>
              <a:cxn ang="0">
                <a:pos x="connsiteX1-3" y="connsiteY1-4"/>
              </a:cxn>
              <a:cxn ang="0">
                <a:pos x="connsiteX2-5" y="connsiteY2-6"/>
              </a:cxn>
              <a:cxn ang="0">
                <a:pos x="connsiteX3-7" y="connsiteY3-8"/>
              </a:cxn>
            </a:cxnLst>
            <a:rect l="l" t="t" r="r" b="b"/>
            <a:pathLst>
              <a:path w="4381776" h="3918139">
                <a:moveTo>
                  <a:pt x="3055798" y="3918139"/>
                </a:moveTo>
                <a:lnTo>
                  <a:pt x="0" y="2015453"/>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53" name="任意多边形: 形状 52"/>
          <p:cNvSpPr/>
          <p:nvPr>
            <p:custDataLst>
              <p:tags r:id="rId38"/>
            </p:custDataLst>
          </p:nvPr>
        </p:nvSpPr>
        <p:spPr>
          <a:xfrm>
            <a:off x="7810226" y="3179256"/>
            <a:ext cx="4381775" cy="3678744"/>
          </a:xfrm>
          <a:custGeom>
            <a:avLst/>
            <a:gdLst>
              <a:gd name="connsiteX0" fmla="*/ 3211738 w 4381775"/>
              <a:gd name="connsiteY0" fmla="*/ 0 h 3678744"/>
              <a:gd name="connsiteX1" fmla="*/ 4381775 w 4381775"/>
              <a:gd name="connsiteY1" fmla="*/ 729032 h 3678744"/>
              <a:gd name="connsiteX2" fmla="*/ 4381775 w 4381775"/>
              <a:gd name="connsiteY2" fmla="*/ 3678744 h 3678744"/>
              <a:gd name="connsiteX3" fmla="*/ 3923120 w 4381775"/>
              <a:gd name="connsiteY3" fmla="*/ 3678743 h 3678744"/>
              <a:gd name="connsiteX4" fmla="*/ 3922914 w 4381775"/>
              <a:gd name="connsiteY4" fmla="*/ 3678743 h 3678744"/>
              <a:gd name="connsiteX5" fmla="*/ 2671318 w 4381775"/>
              <a:gd name="connsiteY5" fmla="*/ 3678744 h 3678744"/>
              <a:gd name="connsiteX6" fmla="*/ 0 w 4381775"/>
              <a:gd name="connsiteY6" fmla="*/ 2015452 h 3678744"/>
              <a:gd name="connsiteX7" fmla="*/ 3211738 w 4381775"/>
              <a:gd name="connsiteY7" fmla="*/ 0 h 3678744"/>
              <a:gd name="connsiteX0-1" fmla="*/ 4381775 w 4473215"/>
              <a:gd name="connsiteY0-2" fmla="*/ 3678744 h 3770184"/>
              <a:gd name="connsiteX1-3" fmla="*/ 3923120 w 4473215"/>
              <a:gd name="connsiteY1-4" fmla="*/ 3678743 h 3770184"/>
              <a:gd name="connsiteX2-5" fmla="*/ 3922914 w 4473215"/>
              <a:gd name="connsiteY2-6" fmla="*/ 3678743 h 3770184"/>
              <a:gd name="connsiteX3-7" fmla="*/ 2671318 w 4473215"/>
              <a:gd name="connsiteY3-8" fmla="*/ 3678744 h 3770184"/>
              <a:gd name="connsiteX4-9" fmla="*/ 0 w 4473215"/>
              <a:gd name="connsiteY4-10" fmla="*/ 2015452 h 3770184"/>
              <a:gd name="connsiteX5-11" fmla="*/ 3211738 w 4473215"/>
              <a:gd name="connsiteY5-12" fmla="*/ 0 h 3770184"/>
              <a:gd name="connsiteX6-13" fmla="*/ 4381775 w 4473215"/>
              <a:gd name="connsiteY6-14" fmla="*/ 729032 h 3770184"/>
              <a:gd name="connsiteX7-15" fmla="*/ 4473215 w 4473215"/>
              <a:gd name="connsiteY7-16" fmla="*/ 3770184 h 3770184"/>
              <a:gd name="connsiteX0-17" fmla="*/ 4381775 w 4381775"/>
              <a:gd name="connsiteY0-18" fmla="*/ 3678744 h 3678744"/>
              <a:gd name="connsiteX1-19" fmla="*/ 3923120 w 4381775"/>
              <a:gd name="connsiteY1-20" fmla="*/ 3678743 h 3678744"/>
              <a:gd name="connsiteX2-21" fmla="*/ 3922914 w 4381775"/>
              <a:gd name="connsiteY2-22" fmla="*/ 3678743 h 3678744"/>
              <a:gd name="connsiteX3-23" fmla="*/ 2671318 w 4381775"/>
              <a:gd name="connsiteY3-24" fmla="*/ 3678744 h 3678744"/>
              <a:gd name="connsiteX4-25" fmla="*/ 0 w 4381775"/>
              <a:gd name="connsiteY4-26" fmla="*/ 2015452 h 3678744"/>
              <a:gd name="connsiteX5-27" fmla="*/ 3211738 w 4381775"/>
              <a:gd name="connsiteY5-28" fmla="*/ 0 h 3678744"/>
              <a:gd name="connsiteX6-29" fmla="*/ 4381775 w 4381775"/>
              <a:gd name="connsiteY6-30" fmla="*/ 729032 h 3678744"/>
              <a:gd name="connsiteX0-31" fmla="*/ 3923120 w 4381775"/>
              <a:gd name="connsiteY0-32" fmla="*/ 3678743 h 3678744"/>
              <a:gd name="connsiteX1-33" fmla="*/ 3922914 w 4381775"/>
              <a:gd name="connsiteY1-34" fmla="*/ 3678743 h 3678744"/>
              <a:gd name="connsiteX2-35" fmla="*/ 2671318 w 4381775"/>
              <a:gd name="connsiteY2-36" fmla="*/ 3678744 h 3678744"/>
              <a:gd name="connsiteX3-37" fmla="*/ 0 w 4381775"/>
              <a:gd name="connsiteY3-38" fmla="*/ 2015452 h 3678744"/>
              <a:gd name="connsiteX4-39" fmla="*/ 3211738 w 4381775"/>
              <a:gd name="connsiteY4-40" fmla="*/ 0 h 3678744"/>
              <a:gd name="connsiteX5-41" fmla="*/ 4381775 w 4381775"/>
              <a:gd name="connsiteY5-42" fmla="*/ 729032 h 3678744"/>
              <a:gd name="connsiteX0-43" fmla="*/ 3923120 w 4381775"/>
              <a:gd name="connsiteY0-44" fmla="*/ 3678743 h 3678744"/>
              <a:gd name="connsiteX1-45" fmla="*/ 2671318 w 4381775"/>
              <a:gd name="connsiteY1-46" fmla="*/ 3678744 h 3678744"/>
              <a:gd name="connsiteX2-47" fmla="*/ 0 w 4381775"/>
              <a:gd name="connsiteY2-48" fmla="*/ 2015452 h 3678744"/>
              <a:gd name="connsiteX3-49" fmla="*/ 3211738 w 4381775"/>
              <a:gd name="connsiteY3-50" fmla="*/ 0 h 3678744"/>
              <a:gd name="connsiteX4-51" fmla="*/ 4381775 w 4381775"/>
              <a:gd name="connsiteY4-52" fmla="*/ 729032 h 3678744"/>
              <a:gd name="connsiteX0-53" fmla="*/ 2671318 w 4381775"/>
              <a:gd name="connsiteY0-54" fmla="*/ 3678744 h 3678744"/>
              <a:gd name="connsiteX1-55" fmla="*/ 0 w 4381775"/>
              <a:gd name="connsiteY1-56" fmla="*/ 2015452 h 3678744"/>
              <a:gd name="connsiteX2-57" fmla="*/ 3211738 w 4381775"/>
              <a:gd name="connsiteY2-58" fmla="*/ 0 h 3678744"/>
              <a:gd name="connsiteX3-59" fmla="*/ 4381775 w 4381775"/>
              <a:gd name="connsiteY3-60" fmla="*/ 729032 h 3678744"/>
            </a:gdLst>
            <a:ahLst/>
            <a:cxnLst>
              <a:cxn ang="0">
                <a:pos x="connsiteX0-1" y="connsiteY0-2"/>
              </a:cxn>
              <a:cxn ang="0">
                <a:pos x="connsiteX1-3" y="connsiteY1-4"/>
              </a:cxn>
              <a:cxn ang="0">
                <a:pos x="connsiteX2-5" y="connsiteY2-6"/>
              </a:cxn>
              <a:cxn ang="0">
                <a:pos x="connsiteX3-7" y="connsiteY3-8"/>
              </a:cxn>
            </a:cxnLst>
            <a:rect l="l" t="t" r="r" b="b"/>
            <a:pathLst>
              <a:path w="4381775" h="3678744">
                <a:moveTo>
                  <a:pt x="2671318" y="3678744"/>
                </a:moveTo>
                <a:lnTo>
                  <a:pt x="0" y="2015452"/>
                </a:lnTo>
                <a:lnTo>
                  <a:pt x="3211738" y="0"/>
                </a:lnTo>
                <a:lnTo>
                  <a:pt x="4381775"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7" name="副标题 2"/>
          <p:cNvSpPr>
            <a:spLocks noGrp="1"/>
          </p:cNvSpPr>
          <p:nvPr>
            <p:ph type="body" idx="16389" hasCustomPrompt="1"/>
            <p:custDataLst>
              <p:tags r:id="rId39"/>
            </p:custDataLst>
          </p:nvPr>
        </p:nvSpPr>
        <p:spPr>
          <a:xfrm>
            <a:off x="1016000" y="2667000"/>
            <a:ext cx="5449358" cy="457200"/>
          </a:xfrm>
        </p:spPr>
        <p:txBody>
          <a:bodyPr vert="horz" wrap="square" lIns="0" tIns="0" rIns="0" bIns="0" anchor="t">
            <a:normAutofit/>
          </a:bodyPr>
          <a:lstStyle>
            <a:lvl1pPr marL="0" indent="0" algn="l">
              <a:lnSpc>
                <a:spcPct val="125000"/>
              </a:lnSpc>
              <a:spcBef>
                <a:spcPct val="0"/>
              </a:spcBef>
              <a:spcAft>
                <a:spcPct val="0"/>
              </a:spcAft>
              <a:buNone/>
              <a:defRPr sz="24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THE END</a:t>
            </a:r>
          </a:p>
        </p:txBody>
      </p:sp>
      <p:sp>
        <p:nvSpPr>
          <p:cNvPr id="6" name="标题 1"/>
          <p:cNvSpPr>
            <a:spLocks noGrp="1"/>
          </p:cNvSpPr>
          <p:nvPr>
            <p:ph type="ctrTitle" idx="16388" hasCustomPrompt="1"/>
            <p:custDataLst>
              <p:tags r:id="rId40"/>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spc="0"/>
            </a:lvl1pPr>
          </a:lstStyle>
          <a:p>
            <a:r>
              <a:rPr lang="zh-CN" altLang="en-US" dirty="0"/>
              <a:t>谢谢观看</a:t>
            </a:r>
          </a:p>
        </p:txBody>
      </p:sp>
    </p:spTree>
    <p:extLst>
      <p:ext uri="{BB962C8B-B14F-4D97-AF65-F5344CB8AC3E}">
        <p14:creationId xmlns:p14="http://schemas.microsoft.com/office/powerpoint/2010/main" val="3936225687"/>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B1CF9-2DA0-90F6-45EC-54EE131DD01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31FAD6D-0B3A-340C-26B5-BD914757FE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24AEE8B-78E2-1032-C321-90F7FD1C640E}"/>
              </a:ext>
            </a:extLst>
          </p:cNvPr>
          <p:cNvSpPr>
            <a:spLocks noGrp="1"/>
          </p:cNvSpPr>
          <p:nvPr>
            <p:ph type="dt" sz="half" idx="10"/>
          </p:nvPr>
        </p:nvSpPr>
        <p:spPr/>
        <p:txBody>
          <a:bodyPr/>
          <a:lstStyle/>
          <a:p>
            <a:fld id="{ADF0377B-9EF6-4447-9C6C-929826C0F970}" type="datetimeFigureOut">
              <a:rPr lang="zh-CN" altLang="en-US" smtClean="0"/>
              <a:t>2025/10/8</a:t>
            </a:fld>
            <a:endParaRPr lang="zh-CN" altLang="en-US"/>
          </a:p>
        </p:txBody>
      </p:sp>
      <p:sp>
        <p:nvSpPr>
          <p:cNvPr id="5" name="页脚占位符 4">
            <a:extLst>
              <a:ext uri="{FF2B5EF4-FFF2-40B4-BE49-F238E27FC236}">
                <a16:creationId xmlns:a16="http://schemas.microsoft.com/office/drawing/2014/main" id="{D8C82F11-D0B8-DCCA-2350-A16B06739F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192A258-3062-C64D-7E00-2E2DD7575F01}"/>
              </a:ext>
            </a:extLst>
          </p:cNvPr>
          <p:cNvSpPr>
            <a:spLocks noGrp="1"/>
          </p:cNvSpPr>
          <p:nvPr>
            <p:ph type="sldNum" sz="quarter" idx="12"/>
          </p:nvPr>
        </p:nvSpPr>
        <p:spPr/>
        <p:txBody>
          <a:body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2369638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318" y="-953"/>
            <a:ext cx="12192000" cy="6858953"/>
            <a:chOff x="-318" y="-953"/>
            <a:chExt cx="12192000" cy="6858953"/>
          </a:xfrm>
        </p:grpSpPr>
        <p:grpSp>
          <p:nvGrpSpPr>
            <p:cNvPr id="11" name="组合 10"/>
            <p:cNvGrpSpPr/>
            <p:nvPr>
              <p:custDataLst>
                <p:tags r:id="rId7"/>
              </p:custDataLst>
            </p:nvPr>
          </p:nvGrpSpPr>
          <p:grpSpPr>
            <a:xfrm>
              <a:off x="-318" y="635"/>
              <a:ext cx="12192000" cy="6857365"/>
              <a:chOff x="0" y="0"/>
              <a:chExt cx="19200" cy="10799"/>
            </a:xfrm>
          </p:grpSpPr>
          <p:sp>
            <p:nvSpPr>
              <p:cNvPr id="12" name="矩形 11"/>
              <p:cNvSpPr/>
              <p:nvPr>
                <p:custDataLst>
                  <p:tags r:id="rId11"/>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12"/>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3"/>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custDataLst>
                  <p:tags r:id="rId14"/>
                </p:custDataLst>
              </p:nvPr>
            </p:nvGrpSpPr>
            <p:grpSpPr>
              <a:xfrm>
                <a:off x="16448" y="9574"/>
                <a:ext cx="2074" cy="675"/>
                <a:chOff x="0" y="3633950"/>
                <a:chExt cx="1405715" cy="457699"/>
              </a:xfrm>
            </p:grpSpPr>
            <p:sp>
              <p:nvSpPr>
                <p:cNvPr id="16" name="菱形 15"/>
                <p:cNvSpPr/>
                <p:nvPr>
                  <p:custDataLst>
                    <p:tags r:id="rId15"/>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custDataLst>
                    <p:tags r:id="rId16"/>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custDataLst>
                    <p:tags r:id="rId17"/>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p:custDataLst>
                <p:tags r:id="rId8"/>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五边形 4"/>
            <p:cNvSpPr/>
            <p:nvPr>
              <p:custDataLst>
                <p:tags r:id="rId9"/>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p:custDataLst>
                <p:tags r:id="rId10"/>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2"/>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3" name="文本占位符 2"/>
          <p:cNvSpPr>
            <a:spLocks noGrp="1"/>
          </p:cNvSpPr>
          <p:nvPr>
            <p:ph type="body" idx="1" hasCustomPrompt="1"/>
            <p:custDataLst>
              <p:tags r:id="rId3"/>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4"/>
            </p:custDataLst>
          </p:nvPr>
        </p:nvSpPr>
        <p:spPr/>
        <p:txBody>
          <a:bodyPr/>
          <a:lstStyle/>
          <a:p>
            <a:fld id="{ADF0377B-9EF6-4447-9C6C-929826C0F970}"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304742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94286" y="-27771"/>
            <a:ext cx="11755418" cy="6611091"/>
            <a:chOff x="294286" y="-27771"/>
            <a:chExt cx="11755418" cy="6611091"/>
          </a:xfrm>
        </p:grpSpPr>
        <p:grpSp>
          <p:nvGrpSpPr>
            <p:cNvPr id="9" name="组合 8"/>
            <p:cNvGrpSpPr/>
            <p:nvPr>
              <p:custDataLst>
                <p:tags r:id="rId8"/>
              </p:custDataLst>
            </p:nvPr>
          </p:nvGrpSpPr>
          <p:grpSpPr>
            <a:xfrm>
              <a:off x="11598965" y="6433146"/>
              <a:ext cx="450739" cy="150174"/>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3924949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94286" y="-27771"/>
            <a:ext cx="11755418" cy="6611091"/>
            <a:chOff x="294286" y="-27771"/>
            <a:chExt cx="11755418" cy="6611091"/>
          </a:xfrm>
        </p:grpSpPr>
        <p:grpSp>
          <p:nvGrpSpPr>
            <p:cNvPr id="11" name="组合 10"/>
            <p:cNvGrpSpPr/>
            <p:nvPr>
              <p:custDataLst>
                <p:tags r:id="rId10"/>
              </p:custDataLst>
            </p:nvPr>
          </p:nvGrpSpPr>
          <p:grpSpPr>
            <a:xfrm>
              <a:off x="11598965" y="6433146"/>
              <a:ext cx="450739" cy="150174"/>
              <a:chOff x="0" y="3623101"/>
              <a:chExt cx="1405715" cy="468548"/>
            </a:xfrm>
          </p:grpSpPr>
          <p:sp>
            <p:nvSpPr>
              <p:cNvPr id="13" name="菱形 12"/>
              <p:cNvSpPr/>
              <p:nvPr>
                <p:custDataLst>
                  <p:tags r:id="rId1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p:custDataLst>
                <p:tags r:id="rId11"/>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7" name="日期占位符 6"/>
          <p:cNvSpPr>
            <a:spLocks noGrp="1"/>
          </p:cNvSpPr>
          <p:nvPr>
            <p:ph type="dt" sz="half" idx="10"/>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131680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318" y="635"/>
            <a:ext cx="12192000" cy="6857365"/>
            <a:chOff x="-318" y="635"/>
            <a:chExt cx="12192000" cy="6857365"/>
          </a:xfrm>
        </p:grpSpPr>
        <p:grpSp>
          <p:nvGrpSpPr>
            <p:cNvPr id="16" name="组合 15"/>
            <p:cNvGrpSpPr/>
            <p:nvPr/>
          </p:nvGrpSpPr>
          <p:grpSpPr>
            <a:xfrm>
              <a:off x="-318" y="635"/>
              <a:ext cx="12192000" cy="6857365"/>
              <a:chOff x="-318" y="635"/>
              <a:chExt cx="12192000" cy="6857365"/>
            </a:xfrm>
          </p:grpSpPr>
          <p:grpSp>
            <p:nvGrpSpPr>
              <p:cNvPr id="8" name="组合 7"/>
              <p:cNvGrpSpPr/>
              <p:nvPr>
                <p:custDataLst>
                  <p:tags r:id="rId7"/>
                </p:custDataLst>
              </p:nvPr>
            </p:nvGrpSpPr>
            <p:grpSpPr>
              <a:xfrm>
                <a:off x="-318" y="635"/>
                <a:ext cx="12192000" cy="6857365"/>
                <a:chOff x="0" y="0"/>
                <a:chExt cx="19200" cy="10799"/>
              </a:xfrm>
            </p:grpSpPr>
            <p:sp>
              <p:nvSpPr>
                <p:cNvPr id="9" name="矩形 8"/>
                <p:cNvSpPr/>
                <p:nvPr>
                  <p:custDataLst>
                    <p:tags r:id="rId9"/>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10"/>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custDataLst>
                    <p:tags r:id="rId11"/>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custDataLst>
                    <p:tags r:id="rId12"/>
                  </p:custDataLst>
                </p:nvPr>
              </p:nvGrpSpPr>
              <p:grpSpPr>
                <a:xfrm>
                  <a:off x="16448" y="9574"/>
                  <a:ext cx="2074" cy="675"/>
                  <a:chOff x="0" y="3633950"/>
                  <a:chExt cx="1405715" cy="457699"/>
                </a:xfrm>
              </p:grpSpPr>
              <p:sp>
                <p:nvSpPr>
                  <p:cNvPr id="13" name="菱形 12"/>
                  <p:cNvSpPr/>
                  <p:nvPr>
                    <p:custDataLst>
                      <p:tags r:id="rId1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4"/>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5"/>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p:custDataLst>
                  <p:tags r:id="rId8"/>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p:custDataLst>
                <p:tags r:id="rId6"/>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ADF0377B-9EF6-4447-9C6C-929826C0F970}"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1496833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6" name="任意多边形 47">
            <a:extLst>
              <a:ext uri="{FF2B5EF4-FFF2-40B4-BE49-F238E27FC236}">
                <a16:creationId xmlns:a16="http://schemas.microsoft.com/office/drawing/2014/main" id="{B01FACF4-EE01-D0B8-50F7-216C5897814B}"/>
              </a:ext>
            </a:extLst>
          </p:cNvPr>
          <p:cNvSpPr/>
          <p:nvPr>
            <p:custDataLst>
              <p:tags r:id="rId1"/>
            </p:custDataLst>
          </p:nvPr>
        </p:nvSpPr>
        <p:spPr>
          <a:xfrm flipH="1">
            <a:off x="1728106" y="2120813"/>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3">
                  <a:lumMod val="75000"/>
                </a:schemeClr>
              </a:gs>
              <a:gs pos="21000">
                <a:schemeClr val="accent3"/>
              </a:gs>
              <a:gs pos="100000">
                <a:schemeClr val="accent3">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7" name="任意多边形 48">
            <a:extLst>
              <a:ext uri="{FF2B5EF4-FFF2-40B4-BE49-F238E27FC236}">
                <a16:creationId xmlns:a16="http://schemas.microsoft.com/office/drawing/2014/main" id="{EDD2AA66-A96A-2D27-142E-567C774499D5}"/>
              </a:ext>
            </a:extLst>
          </p:cNvPr>
          <p:cNvSpPr/>
          <p:nvPr>
            <p:custDataLst>
              <p:tags r:id="rId2"/>
            </p:custDataLst>
          </p:nvPr>
        </p:nvSpPr>
        <p:spPr>
          <a:xfrm flipH="1">
            <a:off x="9238914" y="2120813"/>
            <a:ext cx="1030294" cy="1085196"/>
          </a:xfrm>
          <a:custGeom>
            <a:avLst/>
            <a:gdLst/>
            <a:ahLst/>
            <a:cxnLst>
              <a:cxn ang="3">
                <a:pos x="hc" y="t"/>
              </a:cxn>
              <a:cxn ang="cd2">
                <a:pos x="l" y="vc"/>
              </a:cxn>
              <a:cxn ang="cd4">
                <a:pos x="hc" y="b"/>
              </a:cxn>
              <a:cxn ang="0">
                <a:pos x="r" y="vc"/>
              </a:cxn>
            </a:cxnLst>
            <a:rect l="l" t="t" r="r" b="b"/>
            <a:pathLst>
              <a:path w="1445" h="1522">
                <a:moveTo>
                  <a:pt x="1069" y="0"/>
                </a:moveTo>
                <a:lnTo>
                  <a:pt x="1445" y="0"/>
                </a:lnTo>
                <a:lnTo>
                  <a:pt x="376" y="761"/>
                </a:lnTo>
                <a:lnTo>
                  <a:pt x="1445"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椭圆 7">
            <a:extLst>
              <a:ext uri="{FF2B5EF4-FFF2-40B4-BE49-F238E27FC236}">
                <a16:creationId xmlns:a16="http://schemas.microsoft.com/office/drawing/2014/main" id="{FB85C4A0-5588-D009-8D65-725C0B415C6E}"/>
              </a:ext>
            </a:extLst>
          </p:cNvPr>
          <p:cNvSpPr/>
          <p:nvPr>
            <p:custDataLst>
              <p:tags r:id="rId3"/>
            </p:custDataLst>
          </p:nvPr>
        </p:nvSpPr>
        <p:spPr>
          <a:xfrm>
            <a:off x="1374455" y="2325446"/>
            <a:ext cx="676643" cy="676643"/>
          </a:xfrm>
          <a:prstGeom prst="ellipse">
            <a:avLst/>
          </a:prstGeom>
          <a:gradFill>
            <a:gsLst>
              <a:gs pos="100000">
                <a:schemeClr val="accent3">
                  <a:lumMod val="75000"/>
                </a:schemeClr>
              </a:gs>
              <a:gs pos="0">
                <a:schemeClr val="accent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54">
            <a:extLst>
              <a:ext uri="{FF2B5EF4-FFF2-40B4-BE49-F238E27FC236}">
                <a16:creationId xmlns:a16="http://schemas.microsoft.com/office/drawing/2014/main" id="{6E4CDD84-529E-D699-C1D7-ED5914DCC2E6}"/>
              </a:ext>
            </a:extLst>
          </p:cNvPr>
          <p:cNvSpPr/>
          <p:nvPr>
            <p:custDataLst>
              <p:tags r:id="rId4"/>
            </p:custDataLst>
          </p:nvPr>
        </p:nvSpPr>
        <p:spPr>
          <a:xfrm flipH="1">
            <a:off x="1728106" y="3540409"/>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4">
                  <a:lumMod val="75000"/>
                </a:schemeClr>
              </a:gs>
              <a:gs pos="21000">
                <a:schemeClr val="accent4"/>
              </a:gs>
              <a:gs pos="100000">
                <a:schemeClr val="accent4">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59">
            <a:extLst>
              <a:ext uri="{FF2B5EF4-FFF2-40B4-BE49-F238E27FC236}">
                <a16:creationId xmlns:a16="http://schemas.microsoft.com/office/drawing/2014/main" id="{295715ED-9EB8-64F3-BD1A-EB1AD129271A}"/>
              </a:ext>
            </a:extLst>
          </p:cNvPr>
          <p:cNvSpPr/>
          <p:nvPr>
            <p:custDataLst>
              <p:tags r:id="rId5"/>
            </p:custDataLst>
          </p:nvPr>
        </p:nvSpPr>
        <p:spPr>
          <a:xfrm flipH="1">
            <a:off x="9238914" y="3540409"/>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a:extLst>
              <a:ext uri="{FF2B5EF4-FFF2-40B4-BE49-F238E27FC236}">
                <a16:creationId xmlns:a16="http://schemas.microsoft.com/office/drawing/2014/main" id="{A893E9E2-8BC2-6F57-3953-BC660ECD035D}"/>
              </a:ext>
            </a:extLst>
          </p:cNvPr>
          <p:cNvSpPr/>
          <p:nvPr>
            <p:custDataLst>
              <p:tags r:id="rId6"/>
            </p:custDataLst>
          </p:nvPr>
        </p:nvSpPr>
        <p:spPr>
          <a:xfrm>
            <a:off x="1375168" y="3744329"/>
            <a:ext cx="676643" cy="676643"/>
          </a:xfrm>
          <a:prstGeom prst="ellipse">
            <a:avLst/>
          </a:prstGeom>
          <a:gradFill>
            <a:gsLst>
              <a:gs pos="100000">
                <a:schemeClr val="accent4">
                  <a:lumMod val="75000"/>
                </a:schemeClr>
              </a:gs>
              <a:gs pos="0">
                <a:schemeClr val="accent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68">
            <a:extLst>
              <a:ext uri="{FF2B5EF4-FFF2-40B4-BE49-F238E27FC236}">
                <a16:creationId xmlns:a16="http://schemas.microsoft.com/office/drawing/2014/main" id="{D28206E0-CE2C-8FFC-9707-03C9FF624EE3}"/>
              </a:ext>
            </a:extLst>
          </p:cNvPr>
          <p:cNvSpPr/>
          <p:nvPr>
            <p:custDataLst>
              <p:tags r:id="rId7"/>
            </p:custDataLst>
          </p:nvPr>
        </p:nvSpPr>
        <p:spPr>
          <a:xfrm flipH="1">
            <a:off x="1728106" y="4960004"/>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5">
                  <a:lumMod val="75000"/>
                </a:schemeClr>
              </a:gs>
              <a:gs pos="21000">
                <a:schemeClr val="accent5"/>
              </a:gs>
              <a:gs pos="100000">
                <a:schemeClr val="accent5">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70">
            <a:extLst>
              <a:ext uri="{FF2B5EF4-FFF2-40B4-BE49-F238E27FC236}">
                <a16:creationId xmlns:a16="http://schemas.microsoft.com/office/drawing/2014/main" id="{5992851F-8A58-C28C-AD80-A96DE3F76F48}"/>
              </a:ext>
            </a:extLst>
          </p:cNvPr>
          <p:cNvSpPr/>
          <p:nvPr>
            <p:custDataLst>
              <p:tags r:id="rId8"/>
            </p:custDataLst>
          </p:nvPr>
        </p:nvSpPr>
        <p:spPr>
          <a:xfrm flipH="1">
            <a:off x="9238914" y="4960004"/>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a:extLst>
              <a:ext uri="{FF2B5EF4-FFF2-40B4-BE49-F238E27FC236}">
                <a16:creationId xmlns:a16="http://schemas.microsoft.com/office/drawing/2014/main" id="{65D4F9E6-117D-8F16-6697-405D7B5A68E0}"/>
              </a:ext>
            </a:extLst>
          </p:cNvPr>
          <p:cNvSpPr/>
          <p:nvPr>
            <p:custDataLst>
              <p:tags r:id="rId9"/>
            </p:custDataLst>
          </p:nvPr>
        </p:nvSpPr>
        <p:spPr>
          <a:xfrm>
            <a:off x="1375168" y="5164637"/>
            <a:ext cx="676643" cy="676643"/>
          </a:xfrm>
          <a:prstGeom prst="ellipse">
            <a:avLst/>
          </a:prstGeom>
          <a:gradFill>
            <a:gsLst>
              <a:gs pos="100000">
                <a:schemeClr val="accent5">
                  <a:lumMod val="75000"/>
                </a:schemeClr>
              </a:gs>
              <a:gs pos="0">
                <a:schemeClr val="accent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77">
            <a:extLst>
              <a:ext uri="{FF2B5EF4-FFF2-40B4-BE49-F238E27FC236}">
                <a16:creationId xmlns:a16="http://schemas.microsoft.com/office/drawing/2014/main" id="{2C2A6BBE-5063-4955-D926-F837AD032359}"/>
              </a:ext>
            </a:extLst>
          </p:cNvPr>
          <p:cNvSpPr/>
          <p:nvPr>
            <p:custDataLst>
              <p:tags r:id="rId10"/>
            </p:custDataLst>
          </p:nvPr>
        </p:nvSpPr>
        <p:spPr>
          <a:xfrm flipH="1">
            <a:off x="1728106" y="711200"/>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1">
                  <a:lumMod val="75000"/>
                </a:schemeClr>
              </a:gs>
              <a:gs pos="21000">
                <a:schemeClr val="accent1"/>
              </a:gs>
              <a:gs pos="100000">
                <a:schemeClr val="accent1">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78">
            <a:extLst>
              <a:ext uri="{FF2B5EF4-FFF2-40B4-BE49-F238E27FC236}">
                <a16:creationId xmlns:a16="http://schemas.microsoft.com/office/drawing/2014/main" id="{DA2FF1DF-9B9D-CB79-672D-8F197B87B4D2}"/>
              </a:ext>
            </a:extLst>
          </p:cNvPr>
          <p:cNvSpPr/>
          <p:nvPr>
            <p:custDataLst>
              <p:tags r:id="rId11"/>
            </p:custDataLst>
          </p:nvPr>
        </p:nvSpPr>
        <p:spPr>
          <a:xfrm flipH="1">
            <a:off x="9238914" y="711200"/>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0B1A04AB-4508-AB06-2321-F5A0EC9DB8A2}"/>
              </a:ext>
            </a:extLst>
          </p:cNvPr>
          <p:cNvSpPr/>
          <p:nvPr>
            <p:custDataLst>
              <p:tags r:id="rId12"/>
            </p:custDataLst>
          </p:nvPr>
        </p:nvSpPr>
        <p:spPr>
          <a:xfrm>
            <a:off x="1375168" y="915833"/>
            <a:ext cx="676643" cy="676643"/>
          </a:xfrm>
          <a:prstGeom prst="ellipse">
            <a:avLst/>
          </a:prstGeom>
          <a:gradFill>
            <a:gsLst>
              <a:gs pos="100000">
                <a:schemeClr val="accent1">
                  <a:lumMod val="75000"/>
                </a:schemeClr>
              </a:gs>
              <a:gs pos="0">
                <a:schemeClr val="accent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2" descr="333639373138363b343435303739363bd2b5cef1bcbcc4dc">
            <a:extLst>
              <a:ext uri="{FF2B5EF4-FFF2-40B4-BE49-F238E27FC236}">
                <a16:creationId xmlns:a16="http://schemas.microsoft.com/office/drawing/2014/main" id="{E57D7AB2-0872-39DA-1555-9BA03724123C}"/>
              </a:ext>
            </a:extLst>
          </p:cNvPr>
          <p:cNvPicPr>
            <a:picLocks noChangeAspect="1"/>
          </p:cNvPicPr>
          <p:nvPr>
            <p:custDataLst>
              <p:tags r:id="rId13"/>
            </p:custDataLst>
          </p:nvPr>
        </p:nvPicPr>
        <p:blipFill>
          <a:blip r:embed="rId19">
            <a:extLst>
              <a:ext uri="{96DAC541-7B7A-43D3-8B79-37D633B846F1}">
                <asvg:svgBlip xmlns:asvg="http://schemas.microsoft.com/office/drawing/2016/SVG/main" r:embed="rId20"/>
              </a:ext>
            </a:extLst>
          </a:blip>
          <a:stretch>
            <a:fillRect/>
          </a:stretch>
        </p:blipFill>
        <p:spPr>
          <a:xfrm>
            <a:off x="1512065" y="1052730"/>
            <a:ext cx="401423" cy="401423"/>
          </a:xfrm>
          <a:prstGeom prst="rect">
            <a:avLst/>
          </a:prstGeom>
        </p:spPr>
      </p:pic>
      <p:pic>
        <p:nvPicPr>
          <p:cNvPr id="23" name="图片 24" descr="333639373138363b343435303830363bb1a8b1edb1e0d6c6">
            <a:extLst>
              <a:ext uri="{FF2B5EF4-FFF2-40B4-BE49-F238E27FC236}">
                <a16:creationId xmlns:a16="http://schemas.microsoft.com/office/drawing/2014/main" id="{72130374-5AD3-B552-CEEC-78EC7709F937}"/>
              </a:ext>
            </a:extLst>
          </p:cNvPr>
          <p:cNvPicPr>
            <a:picLocks noChangeAspect="1"/>
          </p:cNvPicPr>
          <p:nvPr>
            <p:custDataLst>
              <p:tags r:id="rId14"/>
            </p:custDataLst>
          </p:nvPr>
        </p:nvPicPr>
        <p:blipFill>
          <a:blip r:embed="rId21">
            <a:extLst>
              <a:ext uri="{96DAC541-7B7A-43D3-8B79-37D633B846F1}">
                <asvg:svgBlip xmlns:asvg="http://schemas.microsoft.com/office/drawing/2016/SVG/main" r:embed="rId22"/>
              </a:ext>
            </a:extLst>
          </a:blip>
          <a:stretch>
            <a:fillRect/>
          </a:stretch>
        </p:blipFill>
        <p:spPr>
          <a:xfrm>
            <a:off x="1512065" y="3881939"/>
            <a:ext cx="401423" cy="401423"/>
          </a:xfrm>
          <a:prstGeom prst="rect">
            <a:avLst/>
          </a:prstGeom>
        </p:spPr>
      </p:pic>
      <p:pic>
        <p:nvPicPr>
          <p:cNvPr id="24" name="图片 26" descr="333639373138363b343435303830393bc8d5b3a3cac2ceef">
            <a:extLst>
              <a:ext uri="{FF2B5EF4-FFF2-40B4-BE49-F238E27FC236}">
                <a16:creationId xmlns:a16="http://schemas.microsoft.com/office/drawing/2014/main" id="{39A16906-0172-29F1-7252-E5C0FFA108EE}"/>
              </a:ext>
            </a:extLst>
          </p:cNvPr>
          <p:cNvPicPr>
            <a:picLocks noChangeAspect="1"/>
          </p:cNvPicPr>
          <p:nvPr>
            <p:custDataLst>
              <p:tags r:id="rId15"/>
            </p:custDataLst>
          </p:nvPr>
        </p:nvPicPr>
        <p:blipFill>
          <a:blip r:embed="rId23">
            <a:extLst>
              <a:ext uri="{96DAC541-7B7A-43D3-8B79-37D633B846F1}">
                <asvg:svgBlip xmlns:asvg="http://schemas.microsoft.com/office/drawing/2016/SVG/main" r:embed="rId24"/>
              </a:ext>
            </a:extLst>
          </a:blip>
          <a:stretch>
            <a:fillRect/>
          </a:stretch>
        </p:blipFill>
        <p:spPr>
          <a:xfrm>
            <a:off x="1512778" y="2467334"/>
            <a:ext cx="401423" cy="401423"/>
          </a:xfrm>
          <a:prstGeom prst="rect">
            <a:avLst/>
          </a:prstGeom>
        </p:spPr>
      </p:pic>
      <p:pic>
        <p:nvPicPr>
          <p:cNvPr id="25" name="图片 27" descr="333639373138363b343435303831343bb9b5cda8b9dcc0ed">
            <a:extLst>
              <a:ext uri="{FF2B5EF4-FFF2-40B4-BE49-F238E27FC236}">
                <a16:creationId xmlns:a16="http://schemas.microsoft.com/office/drawing/2014/main" id="{03EDFFE6-B267-C1A3-BD0E-EF28E2543ACD}"/>
              </a:ext>
            </a:extLst>
          </p:cNvPr>
          <p:cNvPicPr>
            <a:picLocks noChangeAspect="1"/>
          </p:cNvPicPr>
          <p:nvPr>
            <p:custDataLst>
              <p:tags r:id="rId16"/>
            </p:custDataLst>
          </p:nvPr>
        </p:nvPicPr>
        <p:blipFill>
          <a:blip r:embed="rId25">
            <a:extLst>
              <a:ext uri="{96DAC541-7B7A-43D3-8B79-37D633B846F1}">
                <asvg:svgBlip xmlns:asvg="http://schemas.microsoft.com/office/drawing/2016/SVG/main" r:embed="rId26"/>
              </a:ext>
            </a:extLst>
          </a:blip>
          <a:stretch>
            <a:fillRect/>
          </a:stretch>
        </p:blipFill>
        <p:spPr>
          <a:xfrm>
            <a:off x="1512065" y="5297256"/>
            <a:ext cx="401423" cy="401423"/>
          </a:xfrm>
          <a:prstGeom prst="rect">
            <a:avLst/>
          </a:prstGeom>
        </p:spPr>
      </p:pic>
      <p:sp>
        <p:nvSpPr>
          <p:cNvPr id="26" name="文本框 25">
            <a:extLst>
              <a:ext uri="{FF2B5EF4-FFF2-40B4-BE49-F238E27FC236}">
                <a16:creationId xmlns:a16="http://schemas.microsoft.com/office/drawing/2014/main" id="{ECF871C3-AA15-4DC9-2A73-C13409938A15}"/>
              </a:ext>
            </a:extLst>
          </p:cNvPr>
          <p:cNvSpPr txBox="1"/>
          <p:nvPr/>
        </p:nvSpPr>
        <p:spPr>
          <a:xfrm>
            <a:off x="11191240" y="149860"/>
            <a:ext cx="654050" cy="407670"/>
          </a:xfrm>
          <a:prstGeom prst="rect">
            <a:avLst/>
          </a:prstGeom>
          <a:solidFill>
            <a:schemeClr val="bg1"/>
          </a:solidFill>
        </p:spPr>
        <p:txBody>
          <a:bodyPr wrap="square" rtlCol="0">
            <a:noAutofit/>
          </a:bodyPr>
          <a:lstStyle/>
          <a:p>
            <a:r>
              <a:rPr lang="zh-CN" altLang="en-US" b="1">
                <a:latin typeface="+mj-ea"/>
                <a:ea typeface="+mj-ea"/>
              </a:rPr>
              <a:t>目录</a:t>
            </a:r>
          </a:p>
        </p:txBody>
      </p:sp>
      <p:sp>
        <p:nvSpPr>
          <p:cNvPr id="27" name="五边形 4">
            <a:extLst>
              <a:ext uri="{FF2B5EF4-FFF2-40B4-BE49-F238E27FC236}">
                <a16:creationId xmlns:a16="http://schemas.microsoft.com/office/drawing/2014/main" id="{2452CB4E-533D-E8E8-4C58-EE2C980CDC64}"/>
              </a:ext>
            </a:extLst>
          </p:cNvPr>
          <p:cNvSpPr/>
          <p:nvPr>
            <p:custDataLst>
              <p:tags r:id="rId17"/>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146420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ADF0377B-9EF6-4447-9C6C-929826C0F970}" type="datetimeFigureOut">
              <a:rPr lang="zh-CN" altLang="en-US" smtClean="0"/>
              <a:t>2025/10/8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2226126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94286" y="-27771"/>
            <a:ext cx="11755418" cy="6611091"/>
            <a:chOff x="294286" y="-27771"/>
            <a:chExt cx="11755418" cy="6611091"/>
          </a:xfrm>
        </p:grpSpPr>
        <p:grpSp>
          <p:nvGrpSpPr>
            <p:cNvPr id="9" name="组合 8"/>
            <p:cNvGrpSpPr/>
            <p:nvPr>
              <p:custDataLst>
                <p:tags r:id="rId8"/>
              </p:custDataLst>
            </p:nvPr>
          </p:nvGrpSpPr>
          <p:grpSpPr>
            <a:xfrm>
              <a:off x="11598965" y="6433146"/>
              <a:ext cx="450739" cy="150174"/>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a:sym typeface="+mn-ea"/>
              </a:rPr>
              <a:t>单击图标添加图片</a:t>
            </a:r>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lang="zh-CN" altLang="en-US">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DF0377B-9EF6-4447-9C6C-929826C0F970}" type="datetimeFigureOut">
              <a:rPr lang="zh-CN" altLang="en-US" smtClean="0"/>
              <a:t>2025/10/8</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F3AC631-22D6-495F-83D4-9F1F121C6FE3}" type="slidenum">
              <a:rPr lang="zh-CN" altLang="en-US" smtClean="0"/>
              <a:t>‹#›</a:t>
            </a:fld>
            <a:endParaRPr lang="zh-CN" altLang="en-US"/>
          </a:p>
        </p:txBody>
      </p:sp>
    </p:spTree>
    <p:extLst>
      <p:ext uri="{BB962C8B-B14F-4D97-AF65-F5344CB8AC3E}">
        <p14:creationId xmlns:p14="http://schemas.microsoft.com/office/powerpoint/2010/main" val="1183277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1.xml"/><Relationship Id="rId28"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9"/>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4"/>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ADF0377B-9EF6-4447-9C6C-929826C0F970}" type="datetimeFigureOut">
              <a:rPr lang="zh-CN" altLang="en-US" smtClean="0"/>
              <a:t>2025/10/8</a:t>
            </a:fld>
            <a:endParaRPr lang="zh-CN" altLang="en-US"/>
          </a:p>
        </p:txBody>
      </p:sp>
      <p:sp>
        <p:nvSpPr>
          <p:cNvPr id="5" name="页脚占位符 4"/>
          <p:cNvSpPr>
            <a:spLocks noGrp="1"/>
          </p:cNvSpPr>
          <p:nvPr>
            <p:ph type="ftr" sz="quarter" idx="3"/>
            <p:custDataLst>
              <p:tags r:id="rId2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FF3AC631-22D6-495F-83D4-9F1F121C6FE3}" type="slidenum">
              <a:rPr lang="zh-CN" altLang="en-US" smtClean="0"/>
              <a:t>‹#›</a:t>
            </a:fld>
            <a:endParaRPr lang="zh-CN" altLang="en-US"/>
          </a:p>
        </p:txBody>
      </p:sp>
      <p:sp>
        <p:nvSpPr>
          <p:cNvPr id="7" name="KSO_TEMPLATE" hidden="1"/>
          <p:cNvSpPr/>
          <p:nvPr>
            <p:custDataLst>
              <p:tags r:id="rId2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49290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tags" Target="../tags/tag319.xml"/><Relationship Id="rId3" Type="http://schemas.openxmlformats.org/officeDocument/2006/relationships/tags" Target="../tags/tag314.xml"/><Relationship Id="rId7" Type="http://schemas.openxmlformats.org/officeDocument/2006/relationships/tags" Target="../tags/tag318.xml"/><Relationship Id="rId2" Type="http://schemas.openxmlformats.org/officeDocument/2006/relationships/tags" Target="../tags/tag313.xml"/><Relationship Id="rId1" Type="http://schemas.openxmlformats.org/officeDocument/2006/relationships/tags" Target="../tags/tag312.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9"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tags" Target="../tags/tag327.xml"/><Relationship Id="rId3" Type="http://schemas.openxmlformats.org/officeDocument/2006/relationships/tags" Target="../tags/tag322.xml"/><Relationship Id="rId7" Type="http://schemas.openxmlformats.org/officeDocument/2006/relationships/tags" Target="../tags/tag326.xml"/><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9"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2" Type="http://schemas.openxmlformats.org/officeDocument/2006/relationships/tags" Target="../tags/tag290.xml"/><Relationship Id="rId16" Type="http://schemas.openxmlformats.org/officeDocument/2006/relationships/slideLayout" Target="../slideLayouts/slideLayout6.xml"/><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5" Type="http://schemas.openxmlformats.org/officeDocument/2006/relationships/tags" Target="../tags/tag303.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tags" Target="../tags/tag30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8" Type="http://schemas.openxmlformats.org/officeDocument/2006/relationships/tags" Target="../tags/tag335.xml"/><Relationship Id="rId3" Type="http://schemas.openxmlformats.org/officeDocument/2006/relationships/tags" Target="../tags/tag330.xml"/><Relationship Id="rId7" Type="http://schemas.openxmlformats.org/officeDocument/2006/relationships/tags" Target="../tags/tag334.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9"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tags" Target="../tags/tag311.xml"/><Relationship Id="rId3" Type="http://schemas.openxmlformats.org/officeDocument/2006/relationships/tags" Target="../tags/tag306.xml"/><Relationship Id="rId7" Type="http://schemas.openxmlformats.org/officeDocument/2006/relationships/tags" Target="../tags/tag310.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9"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8" Type="http://schemas.openxmlformats.org/officeDocument/2006/relationships/tags" Target="../tags/tag343.xml"/><Relationship Id="rId3" Type="http://schemas.openxmlformats.org/officeDocument/2006/relationships/tags" Target="../tags/tag338.xml"/><Relationship Id="rId7" Type="http://schemas.openxmlformats.org/officeDocument/2006/relationships/tags" Target="../tags/tag342.xml"/><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9"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3.xml"/><Relationship Id="rId4" Type="http://schemas.openxmlformats.org/officeDocument/2006/relationships/image" Target="../media/image59.pn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8" Type="http://schemas.openxmlformats.org/officeDocument/2006/relationships/tags" Target="../tags/tag351.xml"/><Relationship Id="rId3" Type="http://schemas.openxmlformats.org/officeDocument/2006/relationships/tags" Target="../tags/tag346.xml"/><Relationship Id="rId7" Type="http://schemas.openxmlformats.org/officeDocument/2006/relationships/tags" Target="../tags/tag350.xml"/><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9"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 Id="rId5" Type="http://schemas.openxmlformats.org/officeDocument/2006/relationships/image" Target="../media/image87.png"/><Relationship Id="rId4"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3"/>
            <p:custDataLst>
              <p:tags r:id="rId2"/>
            </p:custDataLst>
          </p:nvPr>
        </p:nvSpPr>
        <p:spPr>
          <a:xfrm>
            <a:off x="3759199" y="4110354"/>
            <a:ext cx="4643755" cy="668655"/>
          </a:xfrm>
        </p:spPr>
        <p:txBody>
          <a:bodyPr>
            <a:noAutofit/>
          </a:bodyPr>
          <a:lstStyle/>
          <a:p>
            <a:pPr marL="0" lvl="0" indent="0" algn="ctr">
              <a:lnSpc>
                <a:spcPct val="130000"/>
              </a:lnSpc>
              <a:spcBef>
                <a:spcPts val="0"/>
              </a:spcBef>
              <a:spcAft>
                <a:spcPts val="0"/>
              </a:spcAft>
              <a:buSzPct val="100000"/>
              <a:buNone/>
            </a:pPr>
            <a:r>
              <a:rPr lang="zh-CN" altLang="en-US" b="1" dirty="0">
                <a:solidFill>
                  <a:schemeClr val="dk1">
                    <a:lumMod val="85000"/>
                    <a:lumOff val="15000"/>
                  </a:schemeClr>
                </a:solidFill>
                <a:latin typeface="微软雅黑" panose="020B0503020204020204" charset="-122"/>
                <a:cs typeface="微软雅黑" panose="020B0503020204020204" charset="-122"/>
              </a:rPr>
              <a:t>汽车构造   作者：</a:t>
            </a:r>
            <a:r>
              <a:rPr lang="zh-CN" altLang="en-US" b="1" dirty="0">
                <a:solidFill>
                  <a:schemeClr val="dk1">
                    <a:lumMod val="85000"/>
                    <a:lumOff val="15000"/>
                  </a:schemeClr>
                </a:solidFill>
                <a:latin typeface="微软雅黑" panose="020B0503020204020204" charset="-122"/>
                <a:cs typeface="微软雅黑" panose="020B0503020204020204" charset="-122"/>
                <a:sym typeface="+mn-ea"/>
              </a:rPr>
              <a:t>于海博</a:t>
            </a:r>
            <a:endParaRPr lang="zh-CN" altLang="en-US" b="1" dirty="0">
              <a:latin typeface="微软雅黑" panose="020B0503020204020204" charset="-122"/>
              <a:cs typeface="微软雅黑" panose="020B0503020204020204" charset="-122"/>
            </a:endParaRPr>
          </a:p>
          <a:p>
            <a:pPr marL="0" lvl="0" indent="0" algn="r">
              <a:lnSpc>
                <a:spcPct val="130000"/>
              </a:lnSpc>
              <a:spcBef>
                <a:spcPts val="0"/>
              </a:spcBef>
              <a:spcAft>
                <a:spcPts val="0"/>
              </a:spcAft>
              <a:buSzPct val="100000"/>
              <a:buNone/>
            </a:pPr>
            <a:endParaRPr lang="zh-CN" altLang="en-US" sz="1600" b="1" dirty="0">
              <a:solidFill>
                <a:schemeClr val="dk1">
                  <a:lumMod val="85000"/>
                  <a:lumOff val="15000"/>
                </a:schemeClr>
              </a:solidFill>
              <a:latin typeface="微软雅黑" panose="020B0503020204020204" charset="-122"/>
              <a:cs typeface="微软雅黑" panose="020B0503020204020204" charset="-122"/>
            </a:endParaRPr>
          </a:p>
        </p:txBody>
      </p:sp>
      <p:sp>
        <p:nvSpPr>
          <p:cNvPr id="9" name="标题 8"/>
          <p:cNvSpPr>
            <a:spLocks noGrp="1"/>
          </p:cNvSpPr>
          <p:nvPr>
            <p:ph type="ctrTitle"/>
            <p:custDataLst>
              <p:tags r:id="rId3"/>
            </p:custDataLst>
          </p:nvPr>
        </p:nvSpPr>
        <p:spPr>
          <a:xfrm>
            <a:off x="2058123" y="1851660"/>
            <a:ext cx="8045908" cy="2085340"/>
          </a:xfrm>
        </p:spPr>
        <p:txBody>
          <a:bodyPr>
            <a:normAutofit/>
          </a:bodyPr>
          <a:lstStyle/>
          <a:p>
            <a:pPr marL="0" indent="0" algn="ctr">
              <a:lnSpc>
                <a:spcPct val="100000"/>
              </a:lnSpc>
              <a:spcBef>
                <a:spcPts val="0"/>
              </a:spcBef>
              <a:spcAft>
                <a:spcPts val="0"/>
              </a:spcAft>
              <a:buSzPct val="100000"/>
              <a:buNone/>
            </a:pPr>
            <a: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t>模块五</a:t>
            </a:r>
            <a:b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br>
            <a:r>
              <a:rPr lang="zh-CN" altLang="en-US" dirty="0">
                <a:solidFill>
                  <a:schemeClr val="accent1"/>
                </a:solidFill>
                <a:latin typeface="微软雅黑" panose="020B0503020204020204" charset="-122"/>
                <a:ea typeface="微软雅黑" panose="020B0503020204020204" charset="-122"/>
                <a:cs typeface="微软雅黑" panose="020B0503020204020204" charset="-122"/>
              </a:rPr>
              <a:t>新能源汽车</a:t>
            </a:r>
            <a: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t>构造</a:t>
            </a:r>
          </a:p>
        </p:txBody>
      </p:sp>
      <p:pic>
        <p:nvPicPr>
          <p:cNvPr id="2" name="图片 1"/>
          <p:cNvPicPr>
            <a:picLocks noChangeAspect="1"/>
          </p:cNvPicPr>
          <p:nvPr/>
        </p:nvPicPr>
        <p:blipFill>
          <a:blip r:embed="rId5"/>
          <a:stretch>
            <a:fillRect/>
          </a:stretch>
        </p:blipFill>
        <p:spPr>
          <a:xfrm>
            <a:off x="4878070" y="5621020"/>
            <a:ext cx="2406650" cy="412750"/>
          </a:xfrm>
          <a:prstGeom prst="rect">
            <a:avLst/>
          </a:prstGeom>
        </p:spPr>
      </p:pic>
      <p:pic>
        <p:nvPicPr>
          <p:cNvPr id="3" name="图片 2"/>
          <p:cNvPicPr>
            <a:picLocks noChangeAspect="1"/>
          </p:cNvPicPr>
          <p:nvPr/>
        </p:nvPicPr>
        <p:blipFill>
          <a:blip r:embed="rId6">
            <a:lum bright="70000" contrast="-70000"/>
          </a:blip>
          <a:stretch>
            <a:fillRect/>
          </a:stretch>
        </p:blipFill>
        <p:spPr>
          <a:xfrm>
            <a:off x="5595620" y="247015"/>
            <a:ext cx="988060" cy="76136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A1CDE7BB-F7C9-D325-3C01-26371C39CF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000" y="1164707"/>
            <a:ext cx="9468000" cy="501722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60A65-B950-B548-FBF6-BF7BECEEC920}"/>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6D8FAEEE-ACB8-8751-5FCC-0B00F47F020F}"/>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6FBB26C5-3DD9-37E3-CBE0-FD27F1CFB209}"/>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5C4A0CD0-FD02-9F78-0E03-3465A39FABB8}"/>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3DD38B3D-951F-7845-358D-36902833DDED}"/>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DF6FF19D-92BB-DE7A-4473-0E3824BC6348}"/>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D62D3741-5801-2535-7CDC-830877901D53}"/>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学习单元二</a:t>
            </a:r>
            <a:r>
              <a:rPr lang="zh-CN" altLang="en-US" b="1" dirty="0">
                <a:latin typeface="+mj-ea"/>
              </a:rPr>
              <a:t>　新能源汽车车身构造</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C86A1DAA-1D9F-4B5A-A1B5-65308C3D5215}"/>
              </a:ext>
            </a:extLst>
          </p:cNvPr>
          <p:cNvSpPr>
            <a:spLocks noGrp="1"/>
          </p:cNvSpPr>
          <p:nvPr>
            <p:custDataLst>
              <p:tags r:id="rId5"/>
            </p:custDataLst>
          </p:nvPr>
        </p:nvSpPr>
        <p:spPr>
          <a:xfrm>
            <a:off x="838200" y="1859663"/>
            <a:ext cx="10515600" cy="3422475"/>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新能源汽车车身的发展体现了轻量化和智能化的趋势。早期电动汽车主要采用传统车身结构，导致续航里程和性能受限。随着技术的进步，轻量化材料如铝合金和碳纤维的应用显著减少了车身质量，提高了能效和续航能力。</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此外，现代新能源汽车车身设计融合了更多的智能化元素，如自适应巡航系统、自动紧急制动和高级驾驶辅助系统，提升了安全性和驾驶体验。未来，随着科技的不断发展，新能源汽车车身将更加智能化、轻量化和环保，为用户提供更加高效、更加安全的出行解决方案。</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208102777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94E79-5D8D-AF1A-F465-AE03C446876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C5C2D0C-A1FC-D297-6882-10DCC7953777}"/>
              </a:ext>
            </a:extLst>
          </p:cNvPr>
          <p:cNvSpPr txBox="1"/>
          <p:nvPr/>
        </p:nvSpPr>
        <p:spPr>
          <a:xfrm>
            <a:off x="852791" y="1343814"/>
            <a:ext cx="10486417" cy="417037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一、新能源汽车分类</a:t>
            </a:r>
            <a:endParaRPr lang="en-US" altLang="zh-CN" sz="2600" b="1" dirty="0">
              <a:latin typeface="+mn-ea"/>
            </a:endParaRPr>
          </a:p>
          <a:p>
            <a:pPr indent="575945" algn="just" eaLnBrk="0">
              <a:spcAft>
                <a:spcPts val="600"/>
              </a:spcAft>
            </a:pPr>
            <a:r>
              <a:rPr lang="zh-CN" altLang="en-US" sz="2400" dirty="0">
                <a:latin typeface="+mn-ea"/>
              </a:rPr>
              <a:t>新能源汽车包括五大类型，即混合动力电动汽车（主要分油电混合动力汽车和插电式混合动力汽车两类）、纯电动汽车（</a:t>
            </a:r>
            <a:r>
              <a:rPr lang="en-US" altLang="zh-CN" sz="2400" dirty="0">
                <a:latin typeface="+mn-ea"/>
              </a:rPr>
              <a:t>BEV</a:t>
            </a:r>
            <a:r>
              <a:rPr lang="zh-CN" altLang="en-US" sz="2400" dirty="0">
                <a:latin typeface="+mn-ea"/>
              </a:rPr>
              <a:t>）、太阳能车、氢燃料电池汽车（</a:t>
            </a:r>
            <a:r>
              <a:rPr lang="en-US" altLang="zh-CN" sz="2400" dirty="0">
                <a:latin typeface="+mn-ea"/>
              </a:rPr>
              <a:t>FCEV</a:t>
            </a:r>
            <a:r>
              <a:rPr lang="zh-CN" altLang="en-US" sz="2400" dirty="0">
                <a:latin typeface="+mn-ea"/>
              </a:rPr>
              <a:t>）、增程式电动汽车（</a:t>
            </a:r>
            <a:r>
              <a:rPr lang="en-US" altLang="zh-CN" sz="2400" dirty="0">
                <a:latin typeface="+mn-ea"/>
              </a:rPr>
              <a:t>REEV</a:t>
            </a:r>
            <a:r>
              <a:rPr lang="zh-CN" altLang="en-US" sz="2400" dirty="0">
                <a:latin typeface="+mn-ea"/>
              </a:rPr>
              <a:t>）。其他新能源车包括机械能（如超级电容器、飞轮、压缩空气等高效储能器）车等，车用燃料是指除汽油、柴油外的燃料，如天然气（</a:t>
            </a:r>
            <a:r>
              <a:rPr lang="en-US" altLang="zh-CN" sz="2400" dirty="0">
                <a:latin typeface="+mn-ea"/>
              </a:rPr>
              <a:t>NG</a:t>
            </a:r>
            <a:r>
              <a:rPr lang="zh-CN" altLang="en-US" sz="2400" dirty="0">
                <a:latin typeface="+mn-ea"/>
              </a:rPr>
              <a:t>）、液化石油气（</a:t>
            </a:r>
            <a:r>
              <a:rPr lang="en-US" altLang="zh-CN" sz="2400" dirty="0">
                <a:latin typeface="+mn-ea"/>
              </a:rPr>
              <a:t>LPG</a:t>
            </a:r>
            <a:r>
              <a:rPr lang="zh-CN" altLang="en-US" sz="2400" dirty="0">
                <a:latin typeface="+mn-ea"/>
              </a:rPr>
              <a:t>）、乙醇汽油（</a:t>
            </a:r>
            <a:r>
              <a:rPr lang="en-US" altLang="zh-CN" sz="2400" dirty="0">
                <a:latin typeface="+mn-ea"/>
              </a:rPr>
              <a:t>EG</a:t>
            </a:r>
            <a:r>
              <a:rPr lang="zh-CN" altLang="en-US" sz="2400" dirty="0">
                <a:latin typeface="+mn-ea"/>
              </a:rPr>
              <a:t>）、甲醇、二甲醚、氢燃料等。</a:t>
            </a:r>
            <a:endParaRPr lang="en-US" altLang="zh-CN" sz="2400" dirty="0">
              <a:latin typeface="+mn-ea"/>
            </a:endParaRPr>
          </a:p>
          <a:p>
            <a:pPr indent="575945" algn="just" eaLnBrk="0">
              <a:spcAft>
                <a:spcPts val="600"/>
              </a:spcAft>
            </a:pPr>
            <a:r>
              <a:rPr lang="zh-CN" altLang="en-US" sz="2400" dirty="0">
                <a:latin typeface="+mn-ea"/>
              </a:rPr>
              <a:t>我国政府规定新能源汽车包括纯电动汽车（</a:t>
            </a:r>
            <a:r>
              <a:rPr lang="en-US" altLang="zh-CN" sz="2400" dirty="0">
                <a:latin typeface="+mn-ea"/>
              </a:rPr>
              <a:t>EV</a:t>
            </a:r>
            <a:r>
              <a:rPr lang="zh-CN" altLang="en-US" sz="2400" dirty="0">
                <a:latin typeface="+mn-ea"/>
              </a:rPr>
              <a:t>）、插电式混合动力汽车（</a:t>
            </a:r>
            <a:r>
              <a:rPr lang="en-US" altLang="zh-CN" sz="2400" dirty="0">
                <a:latin typeface="+mn-ea"/>
              </a:rPr>
              <a:t>PHEV</a:t>
            </a:r>
            <a:r>
              <a:rPr lang="zh-CN" altLang="en-US" sz="2400" dirty="0">
                <a:latin typeface="+mn-ea"/>
              </a:rPr>
              <a:t>）、氢燃料电池汽车（</a:t>
            </a:r>
            <a:r>
              <a:rPr lang="en-US" altLang="zh-CN" sz="2400" dirty="0">
                <a:latin typeface="+mn-ea"/>
              </a:rPr>
              <a:t>FCEV</a:t>
            </a:r>
            <a:r>
              <a:rPr lang="zh-CN" altLang="en-US" sz="2400" dirty="0">
                <a:latin typeface="+mn-ea"/>
              </a:rPr>
              <a:t>）三类。</a:t>
            </a:r>
            <a:endParaRPr lang="zh-CN" altLang="zh-CN" sz="2400" dirty="0">
              <a:latin typeface="+mn-ea"/>
            </a:endParaRPr>
          </a:p>
        </p:txBody>
      </p:sp>
    </p:spTree>
    <p:extLst>
      <p:ext uri="{BB962C8B-B14F-4D97-AF65-F5344CB8AC3E}">
        <p14:creationId xmlns:p14="http://schemas.microsoft.com/office/powerpoint/2010/main" val="3355402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8082CFE-64C9-FDD8-7911-90931FBDAB60}"/>
              </a:ext>
            </a:extLst>
          </p:cNvPr>
          <p:cNvSpPr txBox="1"/>
          <p:nvPr/>
        </p:nvSpPr>
        <p:spPr>
          <a:xfrm>
            <a:off x="840000" y="505838"/>
            <a:ext cx="10512000" cy="2123658"/>
          </a:xfrm>
          <a:prstGeom prst="rect">
            <a:avLst/>
          </a:prstGeom>
          <a:noFill/>
        </p:spPr>
        <p:txBody>
          <a:bodyPr wrap="square" rtlCol="0">
            <a:spAutoFit/>
          </a:bodyPr>
          <a:lstStyle/>
          <a:p>
            <a:pPr indent="576000" algn="just">
              <a:spcAft>
                <a:spcPts val="600"/>
              </a:spcAft>
            </a:pPr>
            <a:r>
              <a:rPr lang="zh-CN" altLang="en-US" sz="2600" b="1" dirty="0">
                <a:latin typeface="+mn-ea"/>
              </a:rPr>
              <a:t>二、新能源汽车车身布局</a:t>
            </a:r>
            <a:endParaRPr lang="en-US" altLang="zh-CN" sz="2600" b="1" dirty="0">
              <a:latin typeface="+mn-ea"/>
            </a:endParaRPr>
          </a:p>
          <a:p>
            <a:pPr indent="576000" algn="just">
              <a:spcAft>
                <a:spcPts val="600"/>
              </a:spcAft>
            </a:pPr>
            <a:r>
              <a:rPr lang="zh-CN" altLang="en-US" sz="2500" b="1" dirty="0">
                <a:latin typeface="+mn-ea"/>
              </a:rPr>
              <a:t>（一）油电混合动力汽车车身布局</a:t>
            </a:r>
            <a:endParaRPr lang="en-US" altLang="zh-CN" sz="2500" b="1" dirty="0">
              <a:latin typeface="+mn-ea"/>
            </a:endParaRPr>
          </a:p>
          <a:p>
            <a:pPr indent="576000" algn="just">
              <a:spcAft>
                <a:spcPts val="600"/>
              </a:spcAft>
            </a:pPr>
            <a:r>
              <a:rPr lang="zh-CN" altLang="en-US" sz="2400" dirty="0">
                <a:latin typeface="+mn-ea"/>
              </a:rPr>
              <a:t>油电混合动力汽车的车身布局大致与燃油车相似，只是在原有汽车车身结构中加入了一套电驱系统和动力电池包，汽车结构大致没有改变，具体结构如图</a:t>
            </a:r>
            <a:r>
              <a:rPr lang="en-US" altLang="zh-CN" sz="2400" dirty="0">
                <a:latin typeface="+mn-ea"/>
              </a:rPr>
              <a:t>5-2-1</a:t>
            </a:r>
            <a:r>
              <a:rPr lang="zh-CN" altLang="en-US" sz="2400" dirty="0">
                <a:latin typeface="+mn-ea"/>
              </a:rPr>
              <a:t>所示。</a:t>
            </a:r>
          </a:p>
        </p:txBody>
      </p:sp>
      <p:pic>
        <p:nvPicPr>
          <p:cNvPr id="5" name="图片 4">
            <a:extLst>
              <a:ext uri="{FF2B5EF4-FFF2-40B4-BE49-F238E27FC236}">
                <a16:creationId xmlns:a16="http://schemas.microsoft.com/office/drawing/2014/main" id="{9F33514E-AC69-A875-218D-E55BBA2EAF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4121" y="2649313"/>
            <a:ext cx="4423758" cy="3702849"/>
          </a:xfrm>
          <a:prstGeom prst="rect">
            <a:avLst/>
          </a:prstGeom>
        </p:spPr>
      </p:pic>
    </p:spTree>
    <p:extLst>
      <p:ext uri="{BB962C8B-B14F-4D97-AF65-F5344CB8AC3E}">
        <p14:creationId xmlns:p14="http://schemas.microsoft.com/office/powerpoint/2010/main" val="2562088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698BD9D-EE5F-0E2A-C8C6-FB4B239AC328}"/>
              </a:ext>
            </a:extLst>
          </p:cNvPr>
          <p:cNvSpPr txBox="1"/>
          <p:nvPr/>
        </p:nvSpPr>
        <p:spPr>
          <a:xfrm>
            <a:off x="840000" y="1413063"/>
            <a:ext cx="10512000" cy="4031873"/>
          </a:xfrm>
          <a:prstGeom prst="rect">
            <a:avLst/>
          </a:prstGeom>
          <a:noFill/>
        </p:spPr>
        <p:txBody>
          <a:bodyPr wrap="square" rtlCol="0">
            <a:spAutoFit/>
          </a:bodyPr>
          <a:lstStyle/>
          <a:p>
            <a:pPr indent="576000" algn="just">
              <a:spcAft>
                <a:spcPts val="600"/>
              </a:spcAft>
            </a:pPr>
            <a:r>
              <a:rPr lang="zh-CN" altLang="en-US" sz="2500" b="1" dirty="0">
                <a:latin typeface="+mn-ea"/>
              </a:rPr>
              <a:t>（二）纯电动汽车车身布局</a:t>
            </a:r>
            <a:endParaRPr lang="en-US" altLang="zh-CN" sz="2500" b="1" dirty="0">
              <a:latin typeface="+mn-ea"/>
            </a:endParaRPr>
          </a:p>
          <a:p>
            <a:pPr indent="576000" algn="just">
              <a:spcAft>
                <a:spcPts val="600"/>
              </a:spcAft>
            </a:pPr>
            <a:r>
              <a:rPr lang="zh-CN" altLang="en-US" sz="2400" dirty="0">
                <a:latin typeface="+mn-ea"/>
              </a:rPr>
              <a:t>纯电动汽车是完全由可充电电池（如铅酸电池、镍镉电池、镍氢电池或锂电子电池）提供动力源，以电动机为驱动系统的汽车。其主要动力系统由动力电池、驱动电机组成，通过从电网取电或更换蓄电池获得电能。</a:t>
            </a:r>
            <a:endParaRPr lang="en-US" altLang="zh-CN" sz="2400" dirty="0">
              <a:latin typeface="+mn-ea"/>
            </a:endParaRPr>
          </a:p>
          <a:p>
            <a:pPr indent="576000" algn="just">
              <a:spcAft>
                <a:spcPts val="600"/>
              </a:spcAft>
            </a:pPr>
            <a:r>
              <a:rPr lang="zh-CN" altLang="en-US" sz="2400" dirty="0">
                <a:latin typeface="+mn-ea"/>
              </a:rPr>
              <a:t>与传统汽车相比，纯电动汽车取消了发动机，传动机构发生了改变，根据驱动方式不同，部分部件已经简化或取消，增加了电源系统和驱动电机等新机构。由于以上系统功能的改变，纯电动汽车改由新的四大部分组成，即电力驱动控制系统、底盘、车身、辅助系统。</a:t>
            </a:r>
            <a:endParaRPr lang="en-US" altLang="zh-CN" sz="2400" dirty="0">
              <a:latin typeface="+mn-ea"/>
            </a:endParaRPr>
          </a:p>
          <a:p>
            <a:pPr indent="576000" algn="just">
              <a:spcAft>
                <a:spcPts val="600"/>
              </a:spcAft>
            </a:pPr>
            <a:r>
              <a:rPr lang="zh-CN" altLang="en-US" sz="2400" dirty="0">
                <a:latin typeface="+mn-ea"/>
              </a:rPr>
              <a:t>纯电动汽车的结构主要包括电源系统、驱动电机系统、整车控制器和辅助系统等。</a:t>
            </a:r>
          </a:p>
        </p:txBody>
      </p:sp>
    </p:spTree>
    <p:extLst>
      <p:ext uri="{BB962C8B-B14F-4D97-AF65-F5344CB8AC3E}">
        <p14:creationId xmlns:p14="http://schemas.microsoft.com/office/powerpoint/2010/main" val="313897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3F498D2-967C-043E-EDA0-B75B6CB4D6CE}"/>
              </a:ext>
            </a:extLst>
          </p:cNvPr>
          <p:cNvSpPr txBox="1"/>
          <p:nvPr/>
        </p:nvSpPr>
        <p:spPr>
          <a:xfrm>
            <a:off x="840000" y="675672"/>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纯电动汽车车身构造如图</a:t>
            </a:r>
            <a:r>
              <a:rPr lang="en-US" altLang="zh-CN" sz="2400" dirty="0">
                <a:latin typeface="+mn-ea"/>
              </a:rPr>
              <a:t>5-2-2</a:t>
            </a:r>
            <a:r>
              <a:rPr lang="zh-CN" altLang="en-US" sz="2400" dirty="0">
                <a:latin typeface="+mn-ea"/>
              </a:rPr>
              <a:t>所示。</a:t>
            </a:r>
          </a:p>
        </p:txBody>
      </p:sp>
      <p:pic>
        <p:nvPicPr>
          <p:cNvPr id="5" name="图片 4">
            <a:extLst>
              <a:ext uri="{FF2B5EF4-FFF2-40B4-BE49-F238E27FC236}">
                <a16:creationId xmlns:a16="http://schemas.microsoft.com/office/drawing/2014/main" id="{003CD113-431A-4E1E-B6FB-CCA8FDEA6C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5524" y="1220423"/>
            <a:ext cx="6180952" cy="4961905"/>
          </a:xfrm>
          <a:prstGeom prst="rect">
            <a:avLst/>
          </a:prstGeom>
        </p:spPr>
      </p:pic>
    </p:spTree>
    <p:extLst>
      <p:ext uri="{BB962C8B-B14F-4D97-AF65-F5344CB8AC3E}">
        <p14:creationId xmlns:p14="http://schemas.microsoft.com/office/powerpoint/2010/main" val="1020743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21ED11E-7C0A-0EDE-A5D5-3908B66A04B6}"/>
              </a:ext>
            </a:extLst>
          </p:cNvPr>
          <p:cNvSpPr txBox="1"/>
          <p:nvPr/>
        </p:nvSpPr>
        <p:spPr>
          <a:xfrm>
            <a:off x="840000" y="466928"/>
            <a:ext cx="10512000" cy="2754600"/>
          </a:xfrm>
          <a:prstGeom prst="rect">
            <a:avLst/>
          </a:prstGeom>
          <a:noFill/>
        </p:spPr>
        <p:txBody>
          <a:bodyPr wrap="square" rtlCol="0">
            <a:spAutoFit/>
          </a:bodyPr>
          <a:lstStyle/>
          <a:p>
            <a:pPr indent="576000" algn="just">
              <a:spcAft>
                <a:spcPts val="600"/>
              </a:spcAft>
            </a:pPr>
            <a:r>
              <a:rPr lang="zh-CN" altLang="en-US" sz="2400" dirty="0">
                <a:latin typeface="+mn-ea"/>
              </a:rPr>
              <a:t>纯电动汽车与传统燃油车一样拥有车身结构，其车身结构理论上应该与燃油车车身平台有所区别，主要区别是车身底板，因为纯电动汽车在车身底板下方一般都是放置整个动力电池组（图</a:t>
            </a:r>
            <a:r>
              <a:rPr lang="en-US" altLang="zh-CN" sz="2400" dirty="0">
                <a:latin typeface="+mn-ea"/>
              </a:rPr>
              <a:t>5-2-3</a:t>
            </a:r>
            <a:r>
              <a:rPr lang="zh-CN" altLang="en-US" sz="2400" dirty="0">
                <a:latin typeface="+mn-ea"/>
              </a:rPr>
              <a:t>），不像燃油车那样需要给变速器和传动机构及消声器预留安装位置。</a:t>
            </a:r>
            <a:endParaRPr lang="en-US" altLang="zh-CN" sz="2400" dirty="0">
              <a:latin typeface="+mn-ea"/>
            </a:endParaRPr>
          </a:p>
          <a:p>
            <a:pPr indent="576000" algn="just">
              <a:spcAft>
                <a:spcPts val="600"/>
              </a:spcAft>
            </a:pPr>
            <a:r>
              <a:rPr lang="zh-CN" altLang="en-US" sz="2400" dirty="0">
                <a:latin typeface="+mn-ea"/>
              </a:rPr>
              <a:t>纯电动汽车的驱动方式很直接，如果是前驱则将电机安装在前轴，如果是后驱，则将电机安装在车辆后轴，如果是四驱，则前后各放置一个电机即可，由于电机体积较发动机小很多，因此其布局更为轻松，如图</a:t>
            </a:r>
            <a:r>
              <a:rPr lang="en-US" altLang="zh-CN" sz="2400" dirty="0">
                <a:latin typeface="+mn-ea"/>
              </a:rPr>
              <a:t>5-2-4</a:t>
            </a:r>
            <a:r>
              <a:rPr lang="zh-CN" altLang="en-US" sz="2400" dirty="0">
                <a:latin typeface="+mn-ea"/>
              </a:rPr>
              <a:t>所示。</a:t>
            </a:r>
          </a:p>
        </p:txBody>
      </p:sp>
      <p:pic>
        <p:nvPicPr>
          <p:cNvPr id="5" name="图片 4">
            <a:extLst>
              <a:ext uri="{FF2B5EF4-FFF2-40B4-BE49-F238E27FC236}">
                <a16:creationId xmlns:a16="http://schemas.microsoft.com/office/drawing/2014/main" id="{EE7AC8F9-2D8C-4562-CEF8-8CA6D56A9D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3221528"/>
            <a:ext cx="4666667" cy="2904762"/>
          </a:xfrm>
          <a:prstGeom prst="rect">
            <a:avLst/>
          </a:prstGeom>
        </p:spPr>
      </p:pic>
      <p:pic>
        <p:nvPicPr>
          <p:cNvPr id="7" name="图片 6">
            <a:extLst>
              <a:ext uri="{FF2B5EF4-FFF2-40B4-BE49-F238E27FC236}">
                <a16:creationId xmlns:a16="http://schemas.microsoft.com/office/drawing/2014/main" id="{130967E9-8CC4-3384-D37D-671D77A41F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7238" y="3221528"/>
            <a:ext cx="5504762" cy="2990476"/>
          </a:xfrm>
          <a:prstGeom prst="rect">
            <a:avLst/>
          </a:prstGeom>
        </p:spPr>
      </p:pic>
    </p:spTree>
    <p:extLst>
      <p:ext uri="{BB962C8B-B14F-4D97-AF65-F5344CB8AC3E}">
        <p14:creationId xmlns:p14="http://schemas.microsoft.com/office/powerpoint/2010/main" val="3631026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2475AE9-CBF2-D012-C252-DA1F622A64E7}"/>
              </a:ext>
            </a:extLst>
          </p:cNvPr>
          <p:cNvSpPr txBox="1"/>
          <p:nvPr/>
        </p:nvSpPr>
        <p:spPr>
          <a:xfrm>
            <a:off x="839999" y="321107"/>
            <a:ext cx="10512000" cy="2046714"/>
          </a:xfrm>
          <a:prstGeom prst="rect">
            <a:avLst/>
          </a:prstGeom>
          <a:noFill/>
        </p:spPr>
        <p:txBody>
          <a:bodyPr wrap="square" rtlCol="0">
            <a:spAutoFit/>
          </a:bodyPr>
          <a:lstStyle/>
          <a:p>
            <a:pPr indent="576000" algn="just">
              <a:spcAft>
                <a:spcPts val="600"/>
              </a:spcAft>
            </a:pPr>
            <a:r>
              <a:rPr lang="zh-CN" altLang="en-US" sz="2600" b="1" dirty="0">
                <a:latin typeface="+mn-ea"/>
              </a:rPr>
              <a:t>三、新能源汽车的驱动形式</a:t>
            </a:r>
            <a:endParaRPr lang="en-US" altLang="zh-CN" sz="2600" b="1" dirty="0">
              <a:latin typeface="+mn-ea"/>
            </a:endParaRPr>
          </a:p>
          <a:p>
            <a:pPr indent="576000" algn="just">
              <a:spcAft>
                <a:spcPts val="600"/>
              </a:spcAft>
            </a:pPr>
            <a:r>
              <a:rPr lang="zh-CN" altLang="en-US" sz="2400" dirty="0">
                <a:latin typeface="+mn-ea"/>
              </a:rPr>
              <a:t>新能源汽车的驱动形式有多重组合方案，可以电机直驱，内燃机与电机并联驱动，增程驱动等。其中，内燃机与电机并联驱动又称混合驱动，但根据是否有充电接口可将其分为插电混动和非插电混动。具体驱动形式如图</a:t>
            </a:r>
            <a:r>
              <a:rPr lang="en-US" altLang="zh-CN" sz="2400" dirty="0">
                <a:latin typeface="+mn-ea"/>
              </a:rPr>
              <a:t>5-2-5</a:t>
            </a:r>
            <a:r>
              <a:rPr lang="zh-CN" altLang="en-US" sz="2400" dirty="0">
                <a:latin typeface="+mn-ea"/>
              </a:rPr>
              <a:t>所示。</a:t>
            </a:r>
          </a:p>
        </p:txBody>
      </p:sp>
      <p:pic>
        <p:nvPicPr>
          <p:cNvPr id="5" name="图片 4">
            <a:extLst>
              <a:ext uri="{FF2B5EF4-FFF2-40B4-BE49-F238E27FC236}">
                <a16:creationId xmlns:a16="http://schemas.microsoft.com/office/drawing/2014/main" id="{399066DA-AC0D-AE13-E14F-167EC46543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0697" y="2046714"/>
            <a:ext cx="5470603" cy="4490179"/>
          </a:xfrm>
          <a:prstGeom prst="rect">
            <a:avLst/>
          </a:prstGeom>
        </p:spPr>
      </p:pic>
    </p:spTree>
    <p:extLst>
      <p:ext uri="{BB962C8B-B14F-4D97-AF65-F5344CB8AC3E}">
        <p14:creationId xmlns:p14="http://schemas.microsoft.com/office/powerpoint/2010/main" val="9965245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CB7FE-825F-64A3-AA84-8ED862F16FB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21C3BFC-D5D7-390B-F257-4A4716597C98}"/>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DDAB6E34-25DD-0883-9188-FA31A5EBE1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499615"/>
            <a:ext cx="10512000" cy="1858769"/>
          </a:xfrm>
          <a:prstGeom prst="rect">
            <a:avLst/>
          </a:prstGeom>
        </p:spPr>
      </p:pic>
    </p:spTree>
    <p:extLst>
      <p:ext uri="{BB962C8B-B14F-4D97-AF65-F5344CB8AC3E}">
        <p14:creationId xmlns:p14="http://schemas.microsoft.com/office/powerpoint/2010/main" val="1163119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3D12C-4188-24DC-A68D-23B978D6D30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DAA4279-174C-8430-54BF-E9CF31B45344}"/>
              </a:ext>
            </a:extLst>
          </p:cNvPr>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3489EB3E-DCE3-8D0B-E1C8-26A9AD47FB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000" y="1164707"/>
            <a:ext cx="9468000" cy="5002406"/>
          </a:xfrm>
          <a:prstGeom prst="rect">
            <a:avLst/>
          </a:prstGeom>
        </p:spPr>
      </p:pic>
    </p:spTree>
    <p:extLst>
      <p:ext uri="{BB962C8B-B14F-4D97-AF65-F5344CB8AC3E}">
        <p14:creationId xmlns:p14="http://schemas.microsoft.com/office/powerpoint/2010/main" val="1785021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F8BE69C-DBC8-2989-BFC6-297E5C2DBAEF}"/>
              </a:ext>
            </a:extLst>
          </p:cNvPr>
          <p:cNvSpPr txBox="1"/>
          <p:nvPr/>
        </p:nvSpPr>
        <p:spPr>
          <a:xfrm>
            <a:off x="840000" y="1682368"/>
            <a:ext cx="10512000" cy="3493264"/>
          </a:xfrm>
          <a:prstGeom prst="rect">
            <a:avLst/>
          </a:prstGeom>
          <a:noFill/>
        </p:spPr>
        <p:txBody>
          <a:bodyPr wrap="square" rtlCol="0">
            <a:spAutoFit/>
          </a:bodyPr>
          <a:lstStyle/>
          <a:p>
            <a:pPr indent="576000" algn="just">
              <a:spcAft>
                <a:spcPts val="600"/>
              </a:spcAft>
            </a:pPr>
            <a:r>
              <a:rPr lang="zh-CN" altLang="en-US" sz="2400" dirty="0">
                <a:latin typeface="+mn-ea"/>
              </a:rPr>
              <a:t>新能源汽车作为未来交通的重要发展方向，正在迅速普及和完善。随着环保意识的增强和能源技术的进步，新能源汽车逐渐形成了多个分类，根据动力来源和驱动方式的不同，主要可分为纯电动汽车（</a:t>
            </a:r>
            <a:r>
              <a:rPr lang="en-US" altLang="zh-CN" sz="2400" dirty="0">
                <a:latin typeface="+mn-ea"/>
              </a:rPr>
              <a:t>BEV</a:t>
            </a:r>
            <a:r>
              <a:rPr lang="zh-CN" altLang="en-US" sz="2400" dirty="0">
                <a:latin typeface="+mn-ea"/>
              </a:rPr>
              <a:t>）、油电混合动力汽车（</a:t>
            </a:r>
            <a:r>
              <a:rPr lang="en-US" altLang="zh-CN" sz="2400" dirty="0">
                <a:latin typeface="+mn-ea"/>
              </a:rPr>
              <a:t>HEV</a:t>
            </a:r>
            <a:r>
              <a:rPr lang="zh-CN" altLang="en-US" sz="2400" dirty="0">
                <a:latin typeface="+mn-ea"/>
              </a:rPr>
              <a:t>）、插电式混合动力汽车（</a:t>
            </a:r>
            <a:r>
              <a:rPr lang="en-US" altLang="zh-CN" sz="2400" dirty="0">
                <a:latin typeface="+mn-ea"/>
              </a:rPr>
              <a:t>PHEV</a:t>
            </a:r>
            <a:r>
              <a:rPr lang="zh-CN" altLang="en-US" sz="2400" dirty="0">
                <a:latin typeface="+mn-ea"/>
              </a:rPr>
              <a:t>）和氢燃料电池汽车（</a:t>
            </a:r>
            <a:r>
              <a:rPr lang="en-US" altLang="zh-CN" sz="2400" dirty="0">
                <a:latin typeface="+mn-ea"/>
              </a:rPr>
              <a:t>FCEV</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可以说，新能源汽车的动力系统、能源管理和驱动技术决定了其基本性能特点与使用场景，是人们认识新能源汽车的第一直观信息，也是学习新能源汽车构造所要掌握的第一基础知识。本模块主要介绍新能源汽车的发展历程、分类和主要组成部分，内容包括新能源汽车的技术演进、动力系统、能源管理和充电设施。</a:t>
            </a:r>
          </a:p>
        </p:txBody>
      </p:sp>
    </p:spTree>
    <p:extLst>
      <p:ext uri="{BB962C8B-B14F-4D97-AF65-F5344CB8AC3E}">
        <p14:creationId xmlns:p14="http://schemas.microsoft.com/office/powerpoint/2010/main" val="2031950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94F21-3144-5753-6BE8-F2B0428E05A9}"/>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F3349129-D6D9-4A3A-A12E-79EC2C423538}"/>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7993FBA8-2F8F-0C43-C0E6-F902722EDE36}"/>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5B2FEE8D-0E42-3963-ACB3-3E4DE1CC1D28}"/>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BA341BDD-A4E4-B77D-EDB1-67D7C3C42D11}"/>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B4AA2DD4-5E56-FB6E-1905-93FA28D4F761}"/>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5DE368BB-2EAB-16B6-3751-4246C429074A}"/>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学习单元三</a:t>
            </a:r>
            <a:r>
              <a:rPr lang="zh-CN" altLang="en-US" b="1" dirty="0">
                <a:latin typeface="+mj-ea"/>
              </a:rPr>
              <a:t>　纯电动汽车驱动系统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32FBB742-8737-C706-F3E2-4B7907CCE659}"/>
              </a:ext>
            </a:extLst>
          </p:cNvPr>
          <p:cNvSpPr>
            <a:spLocks noGrp="1"/>
          </p:cNvSpPr>
          <p:nvPr>
            <p:custDataLst>
              <p:tags r:id="rId5"/>
            </p:custDataLst>
          </p:nvPr>
        </p:nvSpPr>
        <p:spPr>
          <a:xfrm>
            <a:off x="838200" y="1674997"/>
            <a:ext cx="10515600" cy="3791807"/>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纯电动汽车驱动系统的发展取得了显著进步。早期电动汽车多采用单一电机驱动，性能和效率有限。随着技术的进步，高效的永磁同步电机和感应电机成为主流，提供了更强动力和更高能效。</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此外，纯电动汽车驱动系统的布局也更加多样化，前置、后置和四轮驱动配置能满足不同需求。集成电机、逆变器和减速器的电驱动桥（</a:t>
            </a:r>
            <a:r>
              <a:rPr lang="en-US" altLang="zh-CN" dirty="0">
                <a:latin typeface="+mn-ea"/>
              </a:rPr>
              <a:t>e-Axle</a:t>
            </a:r>
            <a:r>
              <a:rPr lang="zh-CN" altLang="en-US" dirty="0">
                <a:latin typeface="+mn-ea"/>
              </a:rPr>
              <a:t>）提高了系统集成度和空间利用率。未来，随着多电机驱动和轮毂电机技术的发展，纯电动汽车驱动系统将更加灵活、</a:t>
            </a:r>
            <a:r>
              <a:rPr lang="zh-CN" altLang="en-US">
                <a:latin typeface="+mn-ea"/>
              </a:rPr>
              <a:t>更加高效</a:t>
            </a:r>
            <a:r>
              <a:rPr lang="zh-CN" altLang="en-US" dirty="0">
                <a:latin typeface="+mn-ea"/>
              </a:rPr>
              <a:t>，</a:t>
            </a:r>
            <a:r>
              <a:rPr lang="zh-CN" altLang="en-US">
                <a:latin typeface="+mn-ea"/>
              </a:rPr>
              <a:t>以</a:t>
            </a:r>
            <a:r>
              <a:rPr lang="zh-CN" altLang="en-US" dirty="0">
                <a:latin typeface="+mn-ea"/>
              </a:rPr>
              <a:t>推动电动汽车性能和续航的进一步提升。</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192228822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E2E40-3F00-3185-9EE9-25CE036F5AA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0A347B0-3E05-9E38-D685-91AF39D16978}"/>
              </a:ext>
            </a:extLst>
          </p:cNvPr>
          <p:cNvSpPr txBox="1"/>
          <p:nvPr/>
        </p:nvSpPr>
        <p:spPr>
          <a:xfrm>
            <a:off x="852789" y="443567"/>
            <a:ext cx="10486417" cy="2985433"/>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一、纯电动汽车动力系统结构</a:t>
            </a:r>
            <a:endParaRPr lang="en-US" altLang="zh-CN" sz="2600" b="1" dirty="0">
              <a:latin typeface="+mn-ea"/>
            </a:endParaRPr>
          </a:p>
          <a:p>
            <a:pPr indent="575945" algn="just" eaLnBrk="0">
              <a:spcAft>
                <a:spcPts val="600"/>
              </a:spcAft>
            </a:pPr>
            <a:r>
              <a:rPr lang="zh-CN" altLang="en-US" sz="2400" dirty="0">
                <a:latin typeface="+mn-ea"/>
              </a:rPr>
              <a:t>纯电动汽车是指利用动力电池作为储能动力源，通过电池向电机提供电能，驱动电机运转，从而推动汽车前进的一种新能源汽车。纯电汽车动力系统主要由电力驱动系统、电源系统和辅助系统三部分构成。其中，电力驱动系统的部件有电动机驱动单元、控制单元、功率转换器、机械传动装置和车轮等（图</a:t>
            </a:r>
            <a:r>
              <a:rPr lang="en-US" altLang="zh-CN" sz="2400" dirty="0">
                <a:latin typeface="+mn-ea"/>
              </a:rPr>
              <a:t>5-3-1</a:t>
            </a:r>
            <a:r>
              <a:rPr lang="zh-CN" altLang="en-US" sz="2400" dirty="0">
                <a:latin typeface="+mn-ea"/>
              </a:rPr>
              <a:t>）。</a:t>
            </a:r>
            <a:endParaRPr lang="zh-CN" altLang="zh-CN" sz="2000" dirty="0">
              <a:latin typeface="+mn-ea"/>
            </a:endParaRPr>
          </a:p>
        </p:txBody>
      </p:sp>
      <p:pic>
        <p:nvPicPr>
          <p:cNvPr id="4" name="图片 3">
            <a:extLst>
              <a:ext uri="{FF2B5EF4-FFF2-40B4-BE49-F238E27FC236}">
                <a16:creationId xmlns:a16="http://schemas.microsoft.com/office/drawing/2014/main" id="{F2DAA084-300A-B7ED-64F7-E1DCFE9C77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6227" y="3429000"/>
            <a:ext cx="5259545" cy="3336054"/>
          </a:xfrm>
          <a:prstGeom prst="rect">
            <a:avLst/>
          </a:prstGeom>
        </p:spPr>
      </p:pic>
    </p:spTree>
    <p:extLst>
      <p:ext uri="{BB962C8B-B14F-4D97-AF65-F5344CB8AC3E}">
        <p14:creationId xmlns:p14="http://schemas.microsoft.com/office/powerpoint/2010/main" val="33754499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5AB6CC9-893B-0519-22DD-9D966FEDEB89}"/>
              </a:ext>
            </a:extLst>
          </p:cNvPr>
          <p:cNvSpPr txBox="1"/>
          <p:nvPr/>
        </p:nvSpPr>
        <p:spPr>
          <a:xfrm>
            <a:off x="840000" y="789816"/>
            <a:ext cx="10512000" cy="5278368"/>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电力驱动主模块</a:t>
            </a:r>
            <a:endParaRPr lang="en-US" altLang="zh-CN" sz="2400" b="1" dirty="0">
              <a:latin typeface="+mn-ea"/>
            </a:endParaRPr>
          </a:p>
          <a:p>
            <a:pPr indent="576000" algn="just">
              <a:spcAft>
                <a:spcPts val="600"/>
              </a:spcAft>
            </a:pPr>
            <a:r>
              <a:rPr lang="zh-CN" altLang="en-US" sz="2400" dirty="0">
                <a:latin typeface="+mn-ea"/>
              </a:rPr>
              <a:t>电力驱动主模块主要包括中央控制单元、驱动控制器、电机、机械传动装置和车轮等。其作用是将存储在蓄电池中的电能高效地转化为车轮的动能，并能够在汽车减速制动时，将车轮的动能转化为电能充入蓄电池。</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）中央控制单元根据加速踏板和制动踏板的输入信号，向驱动控制器发出相应的控制指令，对电机进行起动、加速、减速和制动控制。</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）驱动控制器是按中央控制单元的指令、电流反馈信号，对电机的速度、驱动转矩和旋转方向进行控制的。驱动控制器必须与电机配套使用。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）机械传动装置将电机的驱动转矩传输给汽车的驱动轴，从而带动汽车车轮行驶。</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）电机在电动汽车中需要承担电动机和发电机的双重功能，即在正常行驶时发挥其主要的电机功能，将电能转化为机械能；在减速和下坡滑行时又要进行发电，将车轮的惯性动能转化为电能。</a:t>
            </a:r>
          </a:p>
        </p:txBody>
      </p:sp>
    </p:spTree>
    <p:extLst>
      <p:ext uri="{BB962C8B-B14F-4D97-AF65-F5344CB8AC3E}">
        <p14:creationId xmlns:p14="http://schemas.microsoft.com/office/powerpoint/2010/main" val="32458262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ACB4FA0-FBAD-5968-BBCE-86A56B969D55}"/>
              </a:ext>
            </a:extLst>
          </p:cNvPr>
          <p:cNvSpPr txBox="1"/>
          <p:nvPr/>
        </p:nvSpPr>
        <p:spPr>
          <a:xfrm>
            <a:off x="840000" y="1790090"/>
            <a:ext cx="10512000" cy="327782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车载电源及控制模块</a:t>
            </a:r>
            <a:endParaRPr lang="en-US" altLang="zh-CN" sz="2400" b="1" dirty="0">
              <a:latin typeface="+mn-ea"/>
            </a:endParaRPr>
          </a:p>
          <a:p>
            <a:pPr indent="576000" algn="just">
              <a:spcAft>
                <a:spcPts val="600"/>
              </a:spcAft>
            </a:pPr>
            <a:r>
              <a:rPr lang="zh-CN" altLang="en-US" sz="2400" dirty="0">
                <a:latin typeface="+mn-ea"/>
              </a:rPr>
              <a:t>车载电源模块主要包括蓄电池电源、能量管理系统和充电控制器等。其作用是向电机提供驱动电能、监测电源使用情况及控制充电机向蓄电池充电。</a:t>
            </a:r>
            <a:endParaRPr lang="en-US" altLang="zh-CN" sz="2400" dirty="0">
              <a:latin typeface="+mn-ea"/>
            </a:endParaRPr>
          </a:p>
          <a:p>
            <a:pPr indent="576000" algn="just">
              <a:spcAft>
                <a:spcPts val="600"/>
              </a:spcAft>
            </a:pPr>
            <a:r>
              <a:rPr lang="zh-CN" altLang="en-US" sz="2400" dirty="0">
                <a:latin typeface="+mn-ea"/>
              </a:rPr>
              <a:t>纯电动汽车常用的蓄电池电源有铅酸电池、镍镉电池、镍氢电池、锂离子电池等。</a:t>
            </a:r>
            <a:endParaRPr lang="en-US" altLang="zh-CN" sz="2400" dirty="0">
              <a:latin typeface="+mn-ea"/>
            </a:endParaRPr>
          </a:p>
          <a:p>
            <a:pPr indent="576000" algn="just">
              <a:spcAft>
                <a:spcPts val="600"/>
              </a:spcAft>
            </a:pPr>
            <a:r>
              <a:rPr lang="zh-CN" altLang="en-US" sz="2400" dirty="0">
                <a:latin typeface="+mn-ea"/>
              </a:rPr>
              <a:t>纯电动汽车的能量管理系统主要是指电池管理系统，其主要功用是对电动汽车用的电池单体及整组进行实时监控，进行充放电、巡检、温度监测等。充电控制器将交流电转化为相应电压的直流电，并按要求控制其电流。</a:t>
            </a:r>
          </a:p>
        </p:txBody>
      </p:sp>
    </p:spTree>
    <p:extLst>
      <p:ext uri="{BB962C8B-B14F-4D97-AF65-F5344CB8AC3E}">
        <p14:creationId xmlns:p14="http://schemas.microsoft.com/office/powerpoint/2010/main" val="2560812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26571C9-4E32-4A01-118C-6CF706A8D5B9}"/>
              </a:ext>
            </a:extLst>
          </p:cNvPr>
          <p:cNvSpPr txBox="1"/>
          <p:nvPr/>
        </p:nvSpPr>
        <p:spPr>
          <a:xfrm>
            <a:off x="840000" y="315709"/>
            <a:ext cx="10512000" cy="6017032"/>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辅助模块</a:t>
            </a:r>
            <a:endParaRPr lang="en-US" altLang="zh-CN" sz="2400" b="1" dirty="0">
              <a:latin typeface="+mn-ea"/>
            </a:endParaRPr>
          </a:p>
          <a:p>
            <a:pPr indent="576000" algn="just">
              <a:spcAft>
                <a:spcPts val="600"/>
              </a:spcAft>
            </a:pPr>
            <a:r>
              <a:rPr lang="zh-CN" altLang="en-US" sz="2400" dirty="0">
                <a:latin typeface="+mn-ea"/>
              </a:rPr>
              <a:t>辅助模块主要包括辅助动力源、动力转向系统、驾驶室显示操纵台和辅助装置等。辅助模块除辅助动力源外，依据不同车型而不同。</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）辅助动力源主要由辅助电源和</a:t>
            </a:r>
            <a:r>
              <a:rPr lang="en-US" altLang="zh-CN" sz="2400" dirty="0">
                <a:latin typeface="+mn-ea"/>
              </a:rPr>
              <a:t>DC/DC</a:t>
            </a:r>
            <a:r>
              <a:rPr lang="zh-CN" altLang="en-US" sz="2400" dirty="0">
                <a:latin typeface="+mn-ea"/>
              </a:rPr>
              <a:t>变流器组成。其作用是供给纯电动汽车其他各种辅助装置所需要的电能。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）动力转向系统是为汽车转弯而设置的，它由转向盘、转向器、转向机构和转向轮等组成。其作用在转向盘上的控制力，通过转向器和转向机构使转向轮偏转一定的角度，实现汽车的转向。</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）驾驶室显示操纵台类似于传统汽车驾驶室的仪表盘，但是其功能根据电动汽车驱动的控制特点有所增减，其指示信息更多地选用数字及液晶屏幕显示。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辅助装置主要有照明、各种声光信号装置、车载音响设备、空调、刮水器、挡风玻璃除霜清洗器、电动门窗、电控玻璃升降器、电控后视镜调节器、电动座椅调节器、车身安全防护装置控制器等。它们主要是为提高汽车的操控性、舒适性、安全性而设置的</a:t>
            </a:r>
            <a:r>
              <a:rPr lang="en-US" altLang="zh-CN" sz="2400" dirty="0">
                <a:latin typeface="+mn-ea"/>
              </a:rPr>
              <a:t>,</a:t>
            </a:r>
            <a:r>
              <a:rPr lang="zh-CN" altLang="en-US" sz="2400" dirty="0">
                <a:latin typeface="+mn-ea"/>
              </a:rPr>
              <a:t>可根据需要选用。</a:t>
            </a:r>
          </a:p>
        </p:txBody>
      </p:sp>
    </p:spTree>
    <p:extLst>
      <p:ext uri="{BB962C8B-B14F-4D97-AF65-F5344CB8AC3E}">
        <p14:creationId xmlns:p14="http://schemas.microsoft.com/office/powerpoint/2010/main" val="31048486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4234C25-C72A-E0BF-9379-17D59D25FC6C}"/>
              </a:ext>
            </a:extLst>
          </p:cNvPr>
          <p:cNvSpPr txBox="1"/>
          <p:nvPr/>
        </p:nvSpPr>
        <p:spPr>
          <a:xfrm>
            <a:off x="840000" y="2020922"/>
            <a:ext cx="4684500" cy="2816156"/>
          </a:xfrm>
          <a:prstGeom prst="rect">
            <a:avLst/>
          </a:prstGeom>
          <a:noFill/>
        </p:spPr>
        <p:txBody>
          <a:bodyPr wrap="square" rtlCol="0">
            <a:spAutoFit/>
          </a:bodyPr>
          <a:lstStyle/>
          <a:p>
            <a:pPr indent="576000" algn="just">
              <a:spcAft>
                <a:spcPts val="600"/>
              </a:spcAft>
            </a:pPr>
            <a:r>
              <a:rPr lang="zh-CN" altLang="en-US" sz="2600" b="1" dirty="0">
                <a:latin typeface="+mn-ea"/>
              </a:rPr>
              <a:t>二、纯电动汽车驱动系统布置形式</a:t>
            </a:r>
            <a:endParaRPr lang="en-US" altLang="zh-CN" sz="2600" b="1" dirty="0">
              <a:latin typeface="+mn-ea"/>
            </a:endParaRPr>
          </a:p>
          <a:p>
            <a:pPr indent="576000" algn="just">
              <a:spcAft>
                <a:spcPts val="600"/>
              </a:spcAft>
            </a:pPr>
            <a:r>
              <a:rPr lang="zh-CN" altLang="en-US" sz="2400" dirty="0">
                <a:latin typeface="+mn-ea"/>
              </a:rPr>
              <a:t>纯电动汽车的驱动系统是它的核心部分，其性能决定汽车运行性能的好坏。纯电动汽车的驱动系统布置取决于电机驱动系统的形式（图</a:t>
            </a:r>
            <a:r>
              <a:rPr lang="en-US" altLang="zh-CN" sz="2400" dirty="0">
                <a:latin typeface="+mn-ea"/>
              </a:rPr>
              <a:t>5-3-2</a:t>
            </a:r>
            <a:r>
              <a:rPr lang="zh-CN" altLang="en-US" sz="2400" dirty="0">
                <a:latin typeface="+mn-ea"/>
              </a:rPr>
              <a:t>）。</a:t>
            </a:r>
          </a:p>
        </p:txBody>
      </p:sp>
      <p:pic>
        <p:nvPicPr>
          <p:cNvPr id="5" name="图片 4">
            <a:extLst>
              <a:ext uri="{FF2B5EF4-FFF2-40B4-BE49-F238E27FC236}">
                <a16:creationId xmlns:a16="http://schemas.microsoft.com/office/drawing/2014/main" id="{FDB76936-F67F-94D7-2220-075EF57A51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4098" y="557502"/>
            <a:ext cx="5507902" cy="5742996"/>
          </a:xfrm>
          <a:prstGeom prst="rect">
            <a:avLst/>
          </a:prstGeom>
        </p:spPr>
      </p:pic>
    </p:spTree>
    <p:extLst>
      <p:ext uri="{BB962C8B-B14F-4D97-AF65-F5344CB8AC3E}">
        <p14:creationId xmlns:p14="http://schemas.microsoft.com/office/powerpoint/2010/main" val="1374643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57E0D32-C000-816D-E069-8A45D2F5E496}"/>
              </a:ext>
            </a:extLst>
          </p:cNvPr>
          <p:cNvSpPr txBox="1"/>
          <p:nvPr/>
        </p:nvSpPr>
        <p:spPr>
          <a:xfrm>
            <a:off x="840000" y="1605424"/>
            <a:ext cx="10512000" cy="3647152"/>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）传统的驱动模式与燃油汽车驱动系统的布置方式一致，带有变速器和离合器，只是将发动机换成电机，属于改造型电动汽车。</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）电机</a:t>
            </a:r>
            <a:r>
              <a:rPr lang="en-US" altLang="zh-CN" sz="2400" dirty="0">
                <a:latin typeface="+mn-ea"/>
              </a:rPr>
              <a:t>—</a:t>
            </a:r>
            <a:r>
              <a:rPr lang="zh-CN" altLang="en-US" sz="2400" dirty="0">
                <a:latin typeface="+mn-ea"/>
              </a:rPr>
              <a:t>驱动桥组合式驱动模式取消了离合器和变速器，但具有减速差速机构，由</a:t>
            </a:r>
            <a:r>
              <a:rPr lang="en-US" altLang="zh-CN" sz="2400" dirty="0">
                <a:latin typeface="+mn-ea"/>
              </a:rPr>
              <a:t>1</a:t>
            </a:r>
            <a:r>
              <a:rPr lang="zh-CN" altLang="en-US" sz="2400" dirty="0">
                <a:latin typeface="+mn-ea"/>
              </a:rPr>
              <a:t>台电机驱动两车轮旋转。</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）电机</a:t>
            </a:r>
            <a:r>
              <a:rPr lang="en-US" altLang="zh-CN" sz="2400" dirty="0">
                <a:latin typeface="+mn-ea"/>
              </a:rPr>
              <a:t>—</a:t>
            </a:r>
            <a:r>
              <a:rPr lang="zh-CN" altLang="en-US" sz="2400" dirty="0">
                <a:latin typeface="+mn-ea"/>
              </a:rPr>
              <a:t>驱动桥整体式驱动模式。该驱动模式将电机安装到驱动轴上，直接由电机实现变速和差速转换。</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）轮毂电机驱动模式。轮毂电机驱动模式同电机</a:t>
            </a:r>
            <a:r>
              <a:rPr lang="en-US" altLang="zh-CN" sz="2400" dirty="0">
                <a:latin typeface="+mn-ea"/>
              </a:rPr>
              <a:t>—</a:t>
            </a:r>
            <a:r>
              <a:rPr lang="zh-CN" altLang="en-US" sz="2400" dirty="0">
                <a:latin typeface="+mn-ea"/>
              </a:rPr>
              <a:t>驱动桥整体式驱动模式布置方式比较接近，将电机直接安装到了驱动轮上，由电机直接驱动车轮行驶。</a:t>
            </a:r>
          </a:p>
        </p:txBody>
      </p:sp>
    </p:spTree>
    <p:extLst>
      <p:ext uri="{BB962C8B-B14F-4D97-AF65-F5344CB8AC3E}">
        <p14:creationId xmlns:p14="http://schemas.microsoft.com/office/powerpoint/2010/main" val="24092314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D201824-15B9-F1AF-3930-5C58446ECABC}"/>
              </a:ext>
            </a:extLst>
          </p:cNvPr>
          <p:cNvSpPr txBox="1"/>
          <p:nvPr/>
        </p:nvSpPr>
        <p:spPr>
          <a:xfrm>
            <a:off x="840000" y="609600"/>
            <a:ext cx="10512000" cy="1754326"/>
          </a:xfrm>
          <a:prstGeom prst="rect">
            <a:avLst/>
          </a:prstGeom>
          <a:noFill/>
        </p:spPr>
        <p:txBody>
          <a:bodyPr wrap="square" rtlCol="0">
            <a:spAutoFit/>
          </a:bodyPr>
          <a:lstStyle/>
          <a:p>
            <a:pPr indent="576000" algn="just">
              <a:spcAft>
                <a:spcPts val="600"/>
              </a:spcAft>
            </a:pPr>
            <a:r>
              <a:rPr lang="zh-CN" altLang="en-US" sz="2600" b="1" dirty="0">
                <a:latin typeface="+mn-ea"/>
              </a:rPr>
              <a:t>三、驱动电机控制系统</a:t>
            </a:r>
            <a:endParaRPr lang="en-US" altLang="zh-CN" sz="2600" b="1" dirty="0">
              <a:latin typeface="+mn-ea"/>
            </a:endParaRPr>
          </a:p>
          <a:p>
            <a:pPr indent="576000" algn="just">
              <a:spcAft>
                <a:spcPts val="600"/>
              </a:spcAft>
            </a:pPr>
            <a:r>
              <a:rPr lang="zh-CN" altLang="en-US" sz="2500" b="1" dirty="0">
                <a:latin typeface="+mn-ea"/>
              </a:rPr>
              <a:t>（一）驱动电机控制系统组成</a:t>
            </a:r>
            <a:endParaRPr lang="en-US" altLang="zh-CN" sz="2500" b="1" dirty="0">
              <a:latin typeface="+mn-ea"/>
            </a:endParaRPr>
          </a:p>
          <a:p>
            <a:pPr indent="576000" algn="just">
              <a:spcAft>
                <a:spcPts val="600"/>
              </a:spcAft>
            </a:pPr>
            <a:r>
              <a:rPr lang="zh-CN" altLang="en-US" sz="2400" dirty="0">
                <a:latin typeface="+mn-ea"/>
              </a:rPr>
              <a:t>驱动电机控制系统主要由整车控制器（</a:t>
            </a:r>
            <a:r>
              <a:rPr lang="en-US" altLang="zh-CN" sz="2400" dirty="0">
                <a:latin typeface="+mn-ea"/>
              </a:rPr>
              <a:t>VCU</a:t>
            </a:r>
            <a:r>
              <a:rPr lang="zh-CN" altLang="en-US" sz="2400" dirty="0">
                <a:latin typeface="+mn-ea"/>
              </a:rPr>
              <a:t>）、电机控制器（</a:t>
            </a:r>
            <a:r>
              <a:rPr lang="en-US" altLang="zh-CN" sz="2400" dirty="0">
                <a:latin typeface="+mn-ea"/>
              </a:rPr>
              <a:t>MCU</a:t>
            </a:r>
            <a:r>
              <a:rPr lang="zh-CN" altLang="en-US" sz="2400" dirty="0">
                <a:latin typeface="+mn-ea"/>
              </a:rPr>
              <a:t>）、驱动电机、机械传动装置和冷却系统等组成（图</a:t>
            </a:r>
            <a:r>
              <a:rPr lang="en-US" altLang="zh-CN" sz="2400" dirty="0">
                <a:latin typeface="+mn-ea"/>
              </a:rPr>
              <a:t>5-3-3</a:t>
            </a:r>
            <a:r>
              <a:rPr lang="zh-CN" altLang="en-US" sz="2400" dirty="0">
                <a:latin typeface="+mn-ea"/>
              </a:rPr>
              <a:t>）。</a:t>
            </a:r>
          </a:p>
        </p:txBody>
      </p:sp>
      <p:pic>
        <p:nvPicPr>
          <p:cNvPr id="5" name="图片 4">
            <a:extLst>
              <a:ext uri="{FF2B5EF4-FFF2-40B4-BE49-F238E27FC236}">
                <a16:creationId xmlns:a16="http://schemas.microsoft.com/office/drawing/2014/main" id="{16A746C9-15A8-00E6-BDC6-1443F9FC24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666" y="2772210"/>
            <a:ext cx="6666667" cy="3476190"/>
          </a:xfrm>
          <a:prstGeom prst="rect">
            <a:avLst/>
          </a:prstGeom>
        </p:spPr>
      </p:pic>
    </p:spTree>
    <p:extLst>
      <p:ext uri="{BB962C8B-B14F-4D97-AF65-F5344CB8AC3E}">
        <p14:creationId xmlns:p14="http://schemas.microsoft.com/office/powerpoint/2010/main" val="19120962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CD5440F-F994-FD0F-5578-3C769EBC5A63}"/>
              </a:ext>
            </a:extLst>
          </p:cNvPr>
          <p:cNvSpPr txBox="1"/>
          <p:nvPr/>
        </p:nvSpPr>
        <p:spPr>
          <a:xfrm>
            <a:off x="840000" y="390525"/>
            <a:ext cx="10512000" cy="4462760"/>
          </a:xfrm>
          <a:prstGeom prst="rect">
            <a:avLst/>
          </a:prstGeom>
          <a:noFill/>
        </p:spPr>
        <p:txBody>
          <a:bodyPr wrap="square" rtlCol="0">
            <a:spAutoFit/>
          </a:bodyPr>
          <a:lstStyle/>
          <a:p>
            <a:pPr indent="576000" algn="just">
              <a:spcAft>
                <a:spcPts val="600"/>
              </a:spcAft>
            </a:pPr>
            <a:r>
              <a:rPr lang="en-US" altLang="zh-CN" sz="2200" b="1" dirty="0">
                <a:latin typeface="+mn-ea"/>
              </a:rPr>
              <a:t>1.</a:t>
            </a:r>
            <a:r>
              <a:rPr lang="zh-CN" altLang="en-US" sz="2200" b="1" dirty="0">
                <a:latin typeface="+mn-ea"/>
              </a:rPr>
              <a:t>整车控制器（</a:t>
            </a:r>
            <a:r>
              <a:rPr lang="en-US" altLang="zh-CN" sz="2200" b="1" dirty="0">
                <a:latin typeface="+mn-ea"/>
              </a:rPr>
              <a:t>VCU</a:t>
            </a:r>
            <a:r>
              <a:rPr lang="zh-CN" altLang="en-US" sz="2200" b="1" dirty="0">
                <a:latin typeface="+mn-ea"/>
              </a:rPr>
              <a:t>）</a:t>
            </a:r>
            <a:endParaRPr lang="en-US" altLang="zh-CN" sz="2200" b="1" dirty="0">
              <a:latin typeface="+mn-ea"/>
            </a:endParaRPr>
          </a:p>
          <a:p>
            <a:pPr indent="576000" algn="just">
              <a:spcAft>
                <a:spcPts val="600"/>
              </a:spcAft>
            </a:pPr>
            <a:r>
              <a:rPr lang="zh-CN" altLang="en-US" sz="2200" dirty="0">
                <a:latin typeface="+mn-ea"/>
              </a:rPr>
              <a:t>整车控制器相当于纯电动汽车的“大脑”，控制纯电动汽车的所有部件，其主要功能是识别驾驶员意图，实现驱动控制、制动能量回馈控制、高压上下电控制，以及进行整车能量优化管理，车辆状态的实时检测，同时进行故障诊断与处理及一些其他功能。</a:t>
            </a:r>
            <a:endParaRPr lang="en-US" altLang="zh-CN" sz="2200" dirty="0">
              <a:latin typeface="+mn-ea"/>
            </a:endParaRPr>
          </a:p>
          <a:p>
            <a:pPr indent="576000" algn="just">
              <a:spcAft>
                <a:spcPts val="600"/>
              </a:spcAft>
            </a:pPr>
            <a:r>
              <a:rPr lang="en-US" altLang="zh-CN" sz="2200" b="1" dirty="0">
                <a:latin typeface="+mn-ea"/>
              </a:rPr>
              <a:t>2.</a:t>
            </a:r>
            <a:r>
              <a:rPr lang="zh-CN" altLang="en-US" sz="2200" b="1" dirty="0">
                <a:latin typeface="+mn-ea"/>
              </a:rPr>
              <a:t>电机控制器</a:t>
            </a:r>
            <a:endParaRPr lang="en-US" altLang="zh-CN" sz="2200" b="1" dirty="0">
              <a:latin typeface="+mn-ea"/>
            </a:endParaRPr>
          </a:p>
          <a:p>
            <a:pPr indent="576000" algn="just">
              <a:spcAft>
                <a:spcPts val="600"/>
              </a:spcAft>
            </a:pPr>
            <a:r>
              <a:rPr lang="zh-CN" altLang="en-US" sz="2200" dirty="0">
                <a:latin typeface="+mn-ea"/>
              </a:rPr>
              <a:t>电机控制器的功能是接收整车控制器的指令，将动力蓄电池的高压直流电变成电压、频率、相序可调的三相交流电，实现对驱动电机的转速、转矩和旋转方向的控制，以实时检测驱动电机的运行状态。</a:t>
            </a:r>
            <a:endParaRPr lang="en-US" altLang="zh-CN" sz="2200" dirty="0">
              <a:latin typeface="+mn-ea"/>
            </a:endParaRPr>
          </a:p>
          <a:p>
            <a:pPr indent="576000" algn="just">
              <a:spcAft>
                <a:spcPts val="600"/>
              </a:spcAft>
            </a:pPr>
            <a:r>
              <a:rPr lang="zh-CN" altLang="en-US" sz="2200" dirty="0">
                <a:latin typeface="+mn-ea"/>
              </a:rPr>
              <a:t>在能量回收过程中，电机控制器转变为整流滤波器，其功能是将发电机输出的三相交流电压经过整流、滤波和升压后转变为高压直流电，将电能回馈给动力蓄电池，实现能量回收（图</a:t>
            </a:r>
            <a:r>
              <a:rPr lang="en-US" altLang="zh-CN" sz="2200" dirty="0">
                <a:latin typeface="+mn-ea"/>
              </a:rPr>
              <a:t>5-3-4</a:t>
            </a:r>
            <a:r>
              <a:rPr lang="zh-CN" altLang="en-US" sz="2200" dirty="0">
                <a:latin typeface="+mn-ea"/>
              </a:rPr>
              <a:t>）。</a:t>
            </a:r>
          </a:p>
        </p:txBody>
      </p:sp>
      <p:pic>
        <p:nvPicPr>
          <p:cNvPr id="5" name="图片 4">
            <a:extLst>
              <a:ext uri="{FF2B5EF4-FFF2-40B4-BE49-F238E27FC236}">
                <a16:creationId xmlns:a16="http://schemas.microsoft.com/office/drawing/2014/main" id="{6D266AA4-3DDC-B499-C400-9468B0146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4914" y="4476632"/>
            <a:ext cx="4682011" cy="2381368"/>
          </a:xfrm>
          <a:prstGeom prst="rect">
            <a:avLst/>
          </a:prstGeom>
        </p:spPr>
      </p:pic>
    </p:spTree>
    <p:extLst>
      <p:ext uri="{BB962C8B-B14F-4D97-AF65-F5344CB8AC3E}">
        <p14:creationId xmlns:p14="http://schemas.microsoft.com/office/powerpoint/2010/main" val="13664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060AF4-A291-9DB5-93B1-3245BA6492A4}"/>
              </a:ext>
            </a:extLst>
          </p:cNvPr>
          <p:cNvSpPr txBox="1"/>
          <p:nvPr/>
        </p:nvSpPr>
        <p:spPr>
          <a:xfrm>
            <a:off x="840000" y="1159148"/>
            <a:ext cx="10512000" cy="4539704"/>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驱动电机</a:t>
            </a:r>
            <a:endParaRPr lang="en-US" altLang="zh-CN" sz="2400" b="1" dirty="0">
              <a:latin typeface="+mn-ea"/>
            </a:endParaRPr>
          </a:p>
          <a:p>
            <a:pPr indent="576000" algn="just">
              <a:spcAft>
                <a:spcPts val="600"/>
              </a:spcAft>
            </a:pPr>
            <a:r>
              <a:rPr lang="zh-CN" altLang="en-US" sz="2400" dirty="0">
                <a:latin typeface="+mn-ea"/>
              </a:rPr>
              <a:t>驱动电机在新能源汽车中承担着驱动车辆和发电的双重功能，即在正常行驶时发挥其主要的电动机功能，将电能转化为机械能；而在制动降速和下坡滑行时驱动电机转变为发电机，将车轮的惯性动能转换为电能。</a:t>
            </a:r>
            <a:endParaRPr lang="en-US" altLang="zh-CN" sz="2400" dirty="0">
              <a:latin typeface="+mn-ea"/>
            </a:endParaRPr>
          </a:p>
          <a:p>
            <a:pPr indent="576000" algn="just">
              <a:spcAft>
                <a:spcPts val="600"/>
              </a:spcAft>
            </a:pPr>
            <a:r>
              <a:rPr lang="en-US" altLang="zh-CN" sz="2400" b="1" dirty="0">
                <a:latin typeface="+mn-ea"/>
              </a:rPr>
              <a:t>4.</a:t>
            </a:r>
            <a:r>
              <a:rPr lang="zh-CN" altLang="en-US" sz="2400" b="1" dirty="0">
                <a:latin typeface="+mn-ea"/>
              </a:rPr>
              <a:t>机械传动装置</a:t>
            </a:r>
            <a:endParaRPr lang="en-US" altLang="zh-CN" sz="2400" b="1" dirty="0">
              <a:latin typeface="+mn-ea"/>
            </a:endParaRPr>
          </a:p>
          <a:p>
            <a:pPr indent="576000" algn="just">
              <a:spcAft>
                <a:spcPts val="600"/>
              </a:spcAft>
            </a:pPr>
            <a:r>
              <a:rPr lang="zh-CN" altLang="en-US" sz="2400" dirty="0">
                <a:latin typeface="+mn-ea"/>
              </a:rPr>
              <a:t>机械传动装置的主要功能是将驱动电机的转速降低、转矩升高，以实现整车对驱动电机的转矩、转速需求。</a:t>
            </a:r>
            <a:endParaRPr lang="en-US" altLang="zh-CN" sz="2400" dirty="0">
              <a:latin typeface="+mn-ea"/>
            </a:endParaRPr>
          </a:p>
          <a:p>
            <a:pPr indent="576000" algn="just">
              <a:spcAft>
                <a:spcPts val="600"/>
              </a:spcAft>
            </a:pPr>
            <a:r>
              <a:rPr lang="en-US" altLang="zh-CN" sz="2400" b="1" dirty="0">
                <a:latin typeface="+mn-ea"/>
              </a:rPr>
              <a:t>5.</a:t>
            </a:r>
            <a:r>
              <a:rPr lang="zh-CN" altLang="en-US" sz="2400" b="1" dirty="0">
                <a:latin typeface="+mn-ea"/>
              </a:rPr>
              <a:t>冷却系统</a:t>
            </a:r>
            <a:endParaRPr lang="en-US" altLang="zh-CN" sz="2400" b="1" dirty="0">
              <a:latin typeface="+mn-ea"/>
            </a:endParaRPr>
          </a:p>
          <a:p>
            <a:pPr indent="576000" algn="just">
              <a:spcAft>
                <a:spcPts val="600"/>
              </a:spcAft>
            </a:pPr>
            <a:r>
              <a:rPr lang="zh-CN" altLang="en-US" sz="2400" dirty="0">
                <a:latin typeface="+mn-ea"/>
              </a:rPr>
              <a:t>由于电机工作对温度十分敏感，当温度超过电机规定温度阈值上限后，电机会因为环境温度过热导致工作效率下降。因此，需要对电机进行冷却处理。根据冷却方式不同，电机的冷却系统可分为风冷系统和水冷系统两大类。</a:t>
            </a:r>
          </a:p>
        </p:txBody>
      </p:sp>
    </p:spTree>
    <p:extLst>
      <p:ext uri="{BB962C8B-B14F-4D97-AF65-F5344CB8AC3E}">
        <p14:creationId xmlns:p14="http://schemas.microsoft.com/office/powerpoint/2010/main" val="19657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1797784"/>
            <a:ext cx="10512000" cy="3262432"/>
          </a:xfrm>
          <a:prstGeom prst="rect">
            <a:avLst/>
          </a:prstGeom>
          <a:noFill/>
        </p:spPr>
        <p:txBody>
          <a:bodyPr wrap="square" rtlCol="0">
            <a:spAutoFit/>
          </a:bodyPr>
          <a:lstStyle/>
          <a:p>
            <a:pPr indent="-457200" algn="just">
              <a:spcAft>
                <a:spcPts val="600"/>
              </a:spcAft>
              <a:buFont typeface="Arial" panose="020B0604020202020204" pitchFamily="34" charset="0"/>
              <a:buChar char="•"/>
            </a:pPr>
            <a:r>
              <a:rPr lang="zh-CN" altLang="en-US" sz="3200" b="1" dirty="0">
                <a:latin typeface="+mn-ea"/>
              </a:rPr>
              <a:t>学习目标</a:t>
            </a:r>
            <a:endParaRPr lang="en-US" altLang="zh-CN" sz="3200" b="1" dirty="0">
              <a:latin typeface="+mn-ea"/>
            </a:endParaRPr>
          </a:p>
          <a:p>
            <a:pPr algn="just" eaLnBrk="0">
              <a:spcAft>
                <a:spcPts val="600"/>
              </a:spcAft>
            </a:pPr>
            <a:r>
              <a:rPr lang="zh-CN" altLang="en-US" sz="2400" dirty="0">
                <a:latin typeface="+mn-ea"/>
              </a:rPr>
              <a:t>（</a:t>
            </a:r>
            <a:r>
              <a:rPr lang="en-US" altLang="zh-CN" sz="2400" dirty="0">
                <a:latin typeface="+mn-ea"/>
              </a:rPr>
              <a:t>1</a:t>
            </a:r>
            <a:r>
              <a:rPr lang="zh-CN" altLang="en-US" sz="2400" dirty="0">
                <a:latin typeface="+mn-ea"/>
              </a:rPr>
              <a:t>）能够掌握纯电动汽车的动力系统结构。</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2</a:t>
            </a:r>
            <a:r>
              <a:rPr lang="zh-CN" altLang="en-US" sz="2400" dirty="0">
                <a:latin typeface="+mn-ea"/>
              </a:rPr>
              <a:t>）能够掌握纯电动汽车的动力系统布置形式。</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3</a:t>
            </a:r>
            <a:r>
              <a:rPr lang="zh-CN" altLang="en-US" sz="2400" dirty="0">
                <a:latin typeface="+mn-ea"/>
              </a:rPr>
              <a:t>）掌握驱动电机控制系统的结构及动力流。</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4</a:t>
            </a:r>
            <a:r>
              <a:rPr lang="zh-CN" altLang="en-US" sz="2400" dirty="0">
                <a:latin typeface="+mn-ea"/>
              </a:rPr>
              <a:t>）掌握驱动电机控制系统的散热原理。</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5</a:t>
            </a:r>
            <a:r>
              <a:rPr lang="zh-CN" altLang="en-US" sz="2400" dirty="0">
                <a:latin typeface="+mn-ea"/>
              </a:rPr>
              <a:t>）能够掌握常见汽车驱动电机的结构及类型。</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6</a:t>
            </a:r>
            <a:r>
              <a:rPr lang="zh-CN" altLang="en-US" sz="2400" dirty="0">
                <a:latin typeface="+mn-ea"/>
              </a:rPr>
              <a:t>）掌握典型混合动力汽车的工作原理及驱动模式。</a:t>
            </a:r>
            <a:endParaRPr lang="zh-CN" altLang="zh-CN" sz="2400" dirty="0">
              <a:latin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F8FFE01-D9D4-E9F3-DA76-2A97DE563010}"/>
              </a:ext>
            </a:extLst>
          </p:cNvPr>
          <p:cNvSpPr txBox="1"/>
          <p:nvPr/>
        </p:nvSpPr>
        <p:spPr>
          <a:xfrm>
            <a:off x="840000" y="520511"/>
            <a:ext cx="10512000" cy="2908489"/>
          </a:xfrm>
          <a:prstGeom prst="rect">
            <a:avLst/>
          </a:prstGeom>
          <a:noFill/>
        </p:spPr>
        <p:txBody>
          <a:bodyPr wrap="square" rtlCol="0">
            <a:spAutoFit/>
          </a:bodyPr>
          <a:lstStyle/>
          <a:p>
            <a:pPr indent="576000" algn="just">
              <a:spcAft>
                <a:spcPts val="600"/>
              </a:spcAft>
            </a:pPr>
            <a:r>
              <a:rPr lang="zh-CN" altLang="en-US" sz="2500" b="1" dirty="0">
                <a:latin typeface="+mn-ea"/>
              </a:rPr>
              <a:t>（二）驱动电机系统能量流动路线</a:t>
            </a:r>
            <a:endParaRPr lang="en-US" altLang="zh-CN" sz="2500" b="1" dirty="0">
              <a:latin typeface="+mn-ea"/>
            </a:endParaRPr>
          </a:p>
          <a:p>
            <a:pPr indent="576000" algn="just">
              <a:spcAft>
                <a:spcPts val="600"/>
              </a:spcAft>
            </a:pPr>
            <a:r>
              <a:rPr lang="zh-CN" altLang="en-US" sz="2400" dirty="0">
                <a:latin typeface="+mn-ea"/>
              </a:rPr>
              <a:t>纯电动汽车驱动电机系统能量流动路线分为驱动模式能量流动路线和发电模式能量流动路线。</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驱动模式能量流动路线</a:t>
            </a:r>
            <a:endParaRPr lang="en-US" altLang="zh-CN" sz="2400" b="1" dirty="0">
              <a:latin typeface="+mn-ea"/>
            </a:endParaRPr>
          </a:p>
          <a:p>
            <a:pPr indent="576000" algn="just">
              <a:spcAft>
                <a:spcPts val="600"/>
              </a:spcAft>
            </a:pPr>
            <a:r>
              <a:rPr lang="zh-CN" altLang="en-US" sz="2400" dirty="0">
                <a:latin typeface="+mn-ea"/>
              </a:rPr>
              <a:t>当电机控制器从整车控制器处得到转矩输出命令时，将动力电池提供的直流电，转化成三相正弦交流电，驱动电机输出转矩，通过机械传输来驱动车辆（图</a:t>
            </a:r>
            <a:r>
              <a:rPr lang="en-US" altLang="zh-CN" sz="2400" dirty="0">
                <a:latin typeface="+mn-ea"/>
              </a:rPr>
              <a:t>5-3-5</a:t>
            </a:r>
            <a:r>
              <a:rPr lang="zh-CN" altLang="en-US" sz="2400" dirty="0">
                <a:latin typeface="+mn-ea"/>
              </a:rPr>
              <a:t>）。</a:t>
            </a:r>
          </a:p>
        </p:txBody>
      </p:sp>
      <p:pic>
        <p:nvPicPr>
          <p:cNvPr id="5" name="图片 4">
            <a:extLst>
              <a:ext uri="{FF2B5EF4-FFF2-40B4-BE49-F238E27FC236}">
                <a16:creationId xmlns:a16="http://schemas.microsoft.com/office/drawing/2014/main" id="{197F7051-E5D8-420B-C2D9-616757FC16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1031" y="3429000"/>
            <a:ext cx="5409938" cy="2950875"/>
          </a:xfrm>
          <a:prstGeom prst="rect">
            <a:avLst/>
          </a:prstGeom>
        </p:spPr>
      </p:pic>
    </p:spTree>
    <p:extLst>
      <p:ext uri="{BB962C8B-B14F-4D97-AF65-F5344CB8AC3E}">
        <p14:creationId xmlns:p14="http://schemas.microsoft.com/office/powerpoint/2010/main" val="2169403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89882D-6F30-9019-42CF-162598B91635}"/>
              </a:ext>
            </a:extLst>
          </p:cNvPr>
          <p:cNvSpPr txBox="1"/>
          <p:nvPr/>
        </p:nvSpPr>
        <p:spPr>
          <a:xfrm>
            <a:off x="840000" y="828675"/>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发电模式能量流动路线</a:t>
            </a:r>
            <a:endParaRPr lang="en-US" altLang="zh-CN" sz="2400" b="1" dirty="0">
              <a:latin typeface="+mn-ea"/>
            </a:endParaRPr>
          </a:p>
          <a:p>
            <a:pPr indent="576000" algn="just">
              <a:spcAft>
                <a:spcPts val="600"/>
              </a:spcAft>
            </a:pPr>
            <a:r>
              <a:rPr lang="zh-CN" altLang="en-US" sz="2400" dirty="0">
                <a:latin typeface="+mn-ea"/>
              </a:rPr>
              <a:t>当电机控制器判断出处于发电模式命令时，将控制电机处于发电状态。此时电机将车辆动能转化为交流电，并通过电机控制器整流后将其变为动力电池需要的直流电，给动力电池充电（图</a:t>
            </a:r>
            <a:r>
              <a:rPr lang="en-US" altLang="zh-CN" sz="2400" dirty="0">
                <a:latin typeface="+mn-ea"/>
              </a:rPr>
              <a:t>5-3-6</a:t>
            </a:r>
            <a:r>
              <a:rPr lang="zh-CN" altLang="en-US" sz="2400" dirty="0">
                <a:latin typeface="+mn-ea"/>
              </a:rPr>
              <a:t>）。</a:t>
            </a:r>
          </a:p>
        </p:txBody>
      </p:sp>
      <p:pic>
        <p:nvPicPr>
          <p:cNvPr id="5" name="图片 4">
            <a:extLst>
              <a:ext uri="{FF2B5EF4-FFF2-40B4-BE49-F238E27FC236}">
                <a16:creationId xmlns:a16="http://schemas.microsoft.com/office/drawing/2014/main" id="{BE687BC8-3B2A-0AD6-14F1-9797AE38EB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7675" y="2636053"/>
            <a:ext cx="5576650" cy="3393272"/>
          </a:xfrm>
          <a:prstGeom prst="rect">
            <a:avLst/>
          </a:prstGeom>
        </p:spPr>
      </p:pic>
    </p:spTree>
    <p:extLst>
      <p:ext uri="{BB962C8B-B14F-4D97-AF65-F5344CB8AC3E}">
        <p14:creationId xmlns:p14="http://schemas.microsoft.com/office/powerpoint/2010/main" val="30928358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7251CEB-5FCC-3C6D-F5BC-E97128D8F668}"/>
              </a:ext>
            </a:extLst>
          </p:cNvPr>
          <p:cNvSpPr txBox="1"/>
          <p:nvPr/>
        </p:nvSpPr>
        <p:spPr>
          <a:xfrm>
            <a:off x="840000" y="523875"/>
            <a:ext cx="10512000" cy="4016484"/>
          </a:xfrm>
          <a:prstGeom prst="rect">
            <a:avLst/>
          </a:prstGeom>
          <a:noFill/>
        </p:spPr>
        <p:txBody>
          <a:bodyPr wrap="square" rtlCol="0">
            <a:spAutoFit/>
          </a:bodyPr>
          <a:lstStyle/>
          <a:p>
            <a:pPr indent="576000" algn="just">
              <a:spcAft>
                <a:spcPts val="600"/>
              </a:spcAft>
            </a:pPr>
            <a:r>
              <a:rPr lang="zh-CN" altLang="en-US" sz="2500" b="1" dirty="0">
                <a:latin typeface="+mn-ea"/>
              </a:rPr>
              <a:t>（三）驱动电机及控制器冷却系统</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驱动电机及控制器冷却系统的作用</a:t>
            </a:r>
            <a:endParaRPr lang="en-US" altLang="zh-CN" sz="2400" b="1" dirty="0">
              <a:latin typeface="+mn-ea"/>
            </a:endParaRPr>
          </a:p>
          <a:p>
            <a:pPr indent="576000" algn="just">
              <a:spcAft>
                <a:spcPts val="600"/>
              </a:spcAft>
            </a:pPr>
            <a:r>
              <a:rPr lang="zh-CN" altLang="en-US" sz="2400" dirty="0">
                <a:latin typeface="+mn-ea"/>
              </a:rPr>
              <a:t>纯电动汽车在驱动与回收能量的工作过程中，驱动电机定子铁芯、定子绕组运动的过程中都会产生损耗，这些损耗以热量的形式向外发散，需要有效地冷却介质及冷却方式来带走热量，保证电机在一个稳定的冷热循环平衡的通风系统中安全可靠运行。电机冷却系统设计的好坏将直接影响电机的安全运行和使用寿命。</a:t>
            </a:r>
            <a:endParaRPr lang="en-US" altLang="zh-CN" sz="2400" dirty="0">
              <a:latin typeface="+mn-ea"/>
            </a:endParaRPr>
          </a:p>
          <a:p>
            <a:pPr indent="576000" algn="just">
              <a:spcAft>
                <a:spcPts val="600"/>
              </a:spcAft>
            </a:pPr>
            <a:r>
              <a:rPr lang="zh-CN" altLang="en-US" sz="2400" dirty="0">
                <a:latin typeface="+mn-ea"/>
              </a:rPr>
              <a:t>驱动电机及控制器冷却系统的功能是将电机、电机控制器及车载充电器产生的热量及时散发出去，保证其在要求的温度范围内稳定高效地工作（图</a:t>
            </a:r>
            <a:r>
              <a:rPr lang="en-US" altLang="zh-CN" sz="2400" dirty="0">
                <a:latin typeface="+mn-ea"/>
              </a:rPr>
              <a:t>5-3-7</a:t>
            </a:r>
            <a:r>
              <a:rPr lang="zh-CN" altLang="en-US" sz="2400" dirty="0">
                <a:latin typeface="+mn-ea"/>
              </a:rPr>
              <a:t>）。</a:t>
            </a:r>
          </a:p>
        </p:txBody>
      </p:sp>
      <p:pic>
        <p:nvPicPr>
          <p:cNvPr id="5" name="图片 4">
            <a:extLst>
              <a:ext uri="{FF2B5EF4-FFF2-40B4-BE49-F238E27FC236}">
                <a16:creationId xmlns:a16="http://schemas.microsoft.com/office/drawing/2014/main" id="{C4342054-1B3E-166B-6954-DA37BDD6C9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6779" y="4253108"/>
            <a:ext cx="4938442" cy="2604892"/>
          </a:xfrm>
          <a:prstGeom prst="rect">
            <a:avLst/>
          </a:prstGeom>
        </p:spPr>
      </p:pic>
    </p:spTree>
    <p:extLst>
      <p:ext uri="{BB962C8B-B14F-4D97-AF65-F5344CB8AC3E}">
        <p14:creationId xmlns:p14="http://schemas.microsoft.com/office/powerpoint/2010/main" val="31169663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5555533-FE93-9152-BA74-201B8D3C018F}"/>
              </a:ext>
            </a:extLst>
          </p:cNvPr>
          <p:cNvSpPr txBox="1"/>
          <p:nvPr/>
        </p:nvSpPr>
        <p:spPr>
          <a:xfrm>
            <a:off x="840000" y="683976"/>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驱动电机及控制器冷却系统的冷却方式</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）自然冷却。自然冷却依靠电机铁芯自身的热传递，散去电机产生的热量，热量通过封闭的机壳表面传递给周围介质，其散热面积为机壳的表面，为增加散热面积，机壳表面可加冷却筋（图</a:t>
            </a:r>
            <a:r>
              <a:rPr lang="en-US" altLang="zh-CN" sz="2400" dirty="0">
                <a:latin typeface="+mn-ea"/>
              </a:rPr>
              <a:t>5-3-8</a:t>
            </a:r>
            <a:r>
              <a:rPr lang="zh-CN" altLang="en-US" sz="2400" dirty="0">
                <a:latin typeface="+mn-ea"/>
              </a:rPr>
              <a:t>）。</a:t>
            </a:r>
          </a:p>
        </p:txBody>
      </p:sp>
      <p:pic>
        <p:nvPicPr>
          <p:cNvPr id="5" name="图片 4">
            <a:extLst>
              <a:ext uri="{FF2B5EF4-FFF2-40B4-BE49-F238E27FC236}">
                <a16:creationId xmlns:a16="http://schemas.microsoft.com/office/drawing/2014/main" id="{CAEC8ADB-1D63-485E-5EAC-4008DBD101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8648" y="2330581"/>
            <a:ext cx="5814704" cy="3820451"/>
          </a:xfrm>
          <a:prstGeom prst="rect">
            <a:avLst/>
          </a:prstGeom>
        </p:spPr>
      </p:pic>
    </p:spTree>
    <p:extLst>
      <p:ext uri="{BB962C8B-B14F-4D97-AF65-F5344CB8AC3E}">
        <p14:creationId xmlns:p14="http://schemas.microsoft.com/office/powerpoint/2010/main" val="41838303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B64F300-92AF-4E49-3007-31AB3A0DB759}"/>
              </a:ext>
            </a:extLst>
          </p:cNvPr>
          <p:cNvSpPr txBox="1"/>
          <p:nvPr/>
        </p:nvSpPr>
        <p:spPr>
          <a:xfrm>
            <a:off x="840000" y="1033449"/>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）风冷。风冷是电机自带同轴风扇来形成内风路循环或外风路循环，通过风扇产生足够的风量，带走电机所产生热量的冷却方式。</a:t>
            </a:r>
            <a:r>
              <a:rPr lang="zh-CN" altLang="en-US" sz="2400" dirty="0"/>
              <a:t>风冷常用于在清洁、无腐蚀、无爆炸环境下的电机使用（图</a:t>
            </a:r>
            <a:r>
              <a:rPr lang="en-US" altLang="zh-CN" sz="2400" dirty="0"/>
              <a:t>5-3-9</a:t>
            </a:r>
            <a:r>
              <a:rPr lang="zh-CN" altLang="en-US" sz="2400" dirty="0"/>
              <a:t>）。</a:t>
            </a:r>
            <a:endParaRPr lang="zh-CN" altLang="en-US" sz="2400" dirty="0">
              <a:latin typeface="+mn-ea"/>
            </a:endParaRPr>
          </a:p>
        </p:txBody>
      </p:sp>
      <p:pic>
        <p:nvPicPr>
          <p:cNvPr id="5" name="图片 4">
            <a:extLst>
              <a:ext uri="{FF2B5EF4-FFF2-40B4-BE49-F238E27FC236}">
                <a16:creationId xmlns:a16="http://schemas.microsoft.com/office/drawing/2014/main" id="{65A22300-03AD-D0BC-4D71-9033C773AC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6272" y="2272775"/>
            <a:ext cx="5219456" cy="3551776"/>
          </a:xfrm>
          <a:prstGeom prst="rect">
            <a:avLst/>
          </a:prstGeom>
        </p:spPr>
      </p:pic>
    </p:spTree>
    <p:extLst>
      <p:ext uri="{BB962C8B-B14F-4D97-AF65-F5344CB8AC3E}">
        <p14:creationId xmlns:p14="http://schemas.microsoft.com/office/powerpoint/2010/main" val="19388487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241F0B8-D9D0-9CF5-F732-9F29A709FE84}"/>
              </a:ext>
            </a:extLst>
          </p:cNvPr>
          <p:cNvSpPr txBox="1"/>
          <p:nvPr/>
        </p:nvSpPr>
        <p:spPr>
          <a:xfrm>
            <a:off x="840000" y="390525"/>
            <a:ext cx="10512000" cy="275460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）水冷。水冷是将水（冷却液）通过管道和通路引入定子或转子空心导体内部，通过循环水不断地流动，带走电机转子和定子产生的热量，达到对电机的冷却功能。</a:t>
            </a:r>
            <a:endParaRPr lang="en-US" altLang="zh-CN" sz="2400" dirty="0">
              <a:latin typeface="+mn-ea"/>
            </a:endParaRPr>
          </a:p>
          <a:p>
            <a:pPr indent="576000" algn="just">
              <a:spcAft>
                <a:spcPts val="600"/>
              </a:spcAft>
            </a:pPr>
            <a:r>
              <a:rPr lang="zh-CN" altLang="en-US" sz="2400" dirty="0">
                <a:latin typeface="+mn-ea"/>
              </a:rPr>
              <a:t>水冷适用于功率较大的纯电动汽车。驱动控制系统的水冷系统主要依靠冷却水泵带动冷却液在冷却管道中循环流动，通过散热器的热交换等物理过程，冷却液带走电机与控制器产生的热量。为使散热器热量散发更充分，通常还在散热器后方设置风扇（图</a:t>
            </a:r>
            <a:r>
              <a:rPr lang="en-US" altLang="zh-CN" sz="2400" dirty="0">
                <a:latin typeface="+mn-ea"/>
              </a:rPr>
              <a:t>5-3-10</a:t>
            </a:r>
            <a:r>
              <a:rPr lang="zh-CN" altLang="en-US" sz="2400" dirty="0">
                <a:latin typeface="+mn-ea"/>
              </a:rPr>
              <a:t>）。</a:t>
            </a:r>
          </a:p>
        </p:txBody>
      </p:sp>
      <p:pic>
        <p:nvPicPr>
          <p:cNvPr id="5" name="图片 4">
            <a:extLst>
              <a:ext uri="{FF2B5EF4-FFF2-40B4-BE49-F238E27FC236}">
                <a16:creationId xmlns:a16="http://schemas.microsoft.com/office/drawing/2014/main" id="{84EC2648-44BD-9B0A-3207-19DD86C0AB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3619" y="3145125"/>
            <a:ext cx="5904762" cy="3571429"/>
          </a:xfrm>
          <a:prstGeom prst="rect">
            <a:avLst/>
          </a:prstGeom>
        </p:spPr>
      </p:pic>
    </p:spTree>
    <p:extLst>
      <p:ext uri="{BB962C8B-B14F-4D97-AF65-F5344CB8AC3E}">
        <p14:creationId xmlns:p14="http://schemas.microsoft.com/office/powerpoint/2010/main" val="27332313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D2FCEAE-144D-30A0-61A8-DA4D6DE3B694}"/>
              </a:ext>
            </a:extLst>
          </p:cNvPr>
          <p:cNvSpPr txBox="1"/>
          <p:nvPr/>
        </p:nvSpPr>
        <p:spPr>
          <a:xfrm>
            <a:off x="840000" y="2013228"/>
            <a:ext cx="10512000" cy="2831544"/>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驱动电机及控制器冷却系统控制策略</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）水泵控制。当车辆启动钥匙置于“</a:t>
            </a:r>
            <a:r>
              <a:rPr lang="en-US" altLang="zh-CN" sz="2400" dirty="0">
                <a:latin typeface="+mn-ea"/>
              </a:rPr>
              <a:t>ON”</a:t>
            </a:r>
            <a:r>
              <a:rPr lang="zh-CN" altLang="en-US" sz="2400" dirty="0">
                <a:latin typeface="+mn-ea"/>
              </a:rPr>
              <a:t>挡，仪表显示“</a:t>
            </a:r>
            <a:r>
              <a:rPr lang="en-US" altLang="zh-CN" sz="2400" dirty="0">
                <a:latin typeface="+mn-ea"/>
              </a:rPr>
              <a:t>READY”</a:t>
            </a:r>
            <a:r>
              <a:rPr lang="zh-CN" altLang="en-US" sz="2400" dirty="0">
                <a:latin typeface="+mn-ea"/>
              </a:rPr>
              <a:t>时，电动水泵由整车控制器控制并开始工作。而有些纯电动汽车则是当电机控制器温度达到一定值时，电动水泵才开始工作。</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）冷却风扇控制。冷却风扇可分为高速、低速两挡，根据电机内温度传感器和电机控制器内温度传感器的信号通过整车控制器控制风扇挡位的切换。</a:t>
            </a:r>
          </a:p>
        </p:txBody>
      </p:sp>
    </p:spTree>
    <p:extLst>
      <p:ext uri="{BB962C8B-B14F-4D97-AF65-F5344CB8AC3E}">
        <p14:creationId xmlns:p14="http://schemas.microsoft.com/office/powerpoint/2010/main" val="32871022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B13800E-AA13-E16A-CA16-AF5EB25AE73F}"/>
              </a:ext>
            </a:extLst>
          </p:cNvPr>
          <p:cNvSpPr txBox="1"/>
          <p:nvPr/>
        </p:nvSpPr>
        <p:spPr>
          <a:xfrm>
            <a:off x="1066800" y="600075"/>
            <a:ext cx="10512000" cy="2862322"/>
          </a:xfrm>
          <a:prstGeom prst="rect">
            <a:avLst/>
          </a:prstGeom>
          <a:noFill/>
        </p:spPr>
        <p:txBody>
          <a:bodyPr wrap="square" rtlCol="0">
            <a:spAutoFit/>
          </a:bodyPr>
          <a:lstStyle/>
          <a:p>
            <a:pPr indent="576000" algn="just">
              <a:spcAft>
                <a:spcPts val="600"/>
              </a:spcAft>
            </a:pPr>
            <a:r>
              <a:rPr lang="zh-CN" altLang="en-US" sz="2600" b="1" dirty="0">
                <a:latin typeface="+mn-ea"/>
              </a:rPr>
              <a:t>四、常见车型驱动电机的类型</a:t>
            </a:r>
            <a:endParaRPr lang="en-US" altLang="zh-CN" sz="2600" b="1" dirty="0">
              <a:latin typeface="+mn-ea"/>
            </a:endParaRPr>
          </a:p>
          <a:p>
            <a:pPr indent="576000" algn="just">
              <a:spcAft>
                <a:spcPts val="600"/>
              </a:spcAft>
            </a:pPr>
            <a:r>
              <a:rPr lang="zh-CN" altLang="en-US" sz="2500" b="1" dirty="0">
                <a:latin typeface="+mn-ea"/>
              </a:rPr>
              <a:t>（一）特斯拉驱动电机</a:t>
            </a:r>
            <a:endParaRPr lang="en-US" altLang="zh-CN" sz="2500" b="1" dirty="0">
              <a:latin typeface="+mn-ea"/>
            </a:endParaRPr>
          </a:p>
          <a:p>
            <a:pPr indent="576000" algn="just">
              <a:spcAft>
                <a:spcPts val="600"/>
              </a:spcAft>
            </a:pPr>
            <a:r>
              <a:rPr lang="zh-CN" altLang="en-US" sz="2400" dirty="0">
                <a:latin typeface="+mn-ea"/>
              </a:rPr>
              <a:t>特斯拉纯电动汽车的驱动电机（图</a:t>
            </a:r>
            <a:r>
              <a:rPr lang="en-US" altLang="zh-CN" sz="2400" dirty="0">
                <a:latin typeface="+mn-ea"/>
              </a:rPr>
              <a:t>5-3-11</a:t>
            </a:r>
            <a:r>
              <a:rPr lang="zh-CN" altLang="en-US" sz="2400" dirty="0">
                <a:latin typeface="+mn-ea"/>
              </a:rPr>
              <a:t>）为自主研发的三相交流感应电机，拥有最优的缠绕线性，能极大减少阻力和能量损耗。同时，相对于整车，其电机体积非常小。通过高性能信号处理器将制动、加速、减速等需求转换为数字信号，控制转动变频器将电池组的直流电与交流电相互转换，以带动三相感应电机为汽车提供动力。</a:t>
            </a:r>
          </a:p>
        </p:txBody>
      </p:sp>
      <p:pic>
        <p:nvPicPr>
          <p:cNvPr id="5" name="图片 4">
            <a:extLst>
              <a:ext uri="{FF2B5EF4-FFF2-40B4-BE49-F238E27FC236}">
                <a16:creationId xmlns:a16="http://schemas.microsoft.com/office/drawing/2014/main" id="{5ED3E037-F7E4-55DD-C476-F70CABE739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6476" y="3462397"/>
            <a:ext cx="3819048" cy="2942857"/>
          </a:xfrm>
          <a:prstGeom prst="rect">
            <a:avLst/>
          </a:prstGeom>
        </p:spPr>
      </p:pic>
    </p:spTree>
    <p:extLst>
      <p:ext uri="{BB962C8B-B14F-4D97-AF65-F5344CB8AC3E}">
        <p14:creationId xmlns:p14="http://schemas.microsoft.com/office/powerpoint/2010/main" val="156798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2EB3574-C3CF-71F1-3ECC-163E6A26FA3E}"/>
              </a:ext>
            </a:extLst>
          </p:cNvPr>
          <p:cNvSpPr txBox="1"/>
          <p:nvPr/>
        </p:nvSpPr>
        <p:spPr>
          <a:xfrm>
            <a:off x="840000" y="747992"/>
            <a:ext cx="10512000" cy="2385268"/>
          </a:xfrm>
          <a:prstGeom prst="rect">
            <a:avLst/>
          </a:prstGeom>
          <a:noFill/>
        </p:spPr>
        <p:txBody>
          <a:bodyPr wrap="square">
            <a:spAutoFit/>
          </a:bodyPr>
          <a:lstStyle/>
          <a:p>
            <a:pPr indent="576000" algn="just">
              <a:spcAft>
                <a:spcPts val="600"/>
              </a:spcAft>
            </a:pPr>
            <a:r>
              <a:rPr lang="zh-CN" altLang="en-US" sz="2500" b="1" dirty="0">
                <a:latin typeface="+mn-ea"/>
              </a:rPr>
              <a:t>（二）北汽新能源驱动电机</a:t>
            </a:r>
            <a:endParaRPr lang="en-US" altLang="zh-CN" sz="2500" b="1" dirty="0">
              <a:latin typeface="+mn-ea"/>
            </a:endParaRPr>
          </a:p>
          <a:p>
            <a:pPr indent="576000" algn="just">
              <a:spcAft>
                <a:spcPts val="600"/>
              </a:spcAft>
            </a:pPr>
            <a:r>
              <a:rPr lang="zh-CN" altLang="en-US" sz="2400" dirty="0">
                <a:latin typeface="+mn-ea"/>
              </a:rPr>
              <a:t>北汽新能源</a:t>
            </a:r>
            <a:r>
              <a:rPr lang="en-US" altLang="zh-CN" sz="2400" dirty="0">
                <a:latin typeface="+mn-ea"/>
              </a:rPr>
              <a:t>E150EV</a:t>
            </a:r>
            <a:r>
              <a:rPr lang="zh-CN" altLang="en-US" sz="2400" dirty="0">
                <a:latin typeface="+mn-ea"/>
              </a:rPr>
              <a:t>的驱动电机（图</a:t>
            </a:r>
            <a:r>
              <a:rPr lang="en-US" altLang="zh-CN" sz="2400" dirty="0">
                <a:latin typeface="+mn-ea"/>
              </a:rPr>
              <a:t>5-3-12</a:t>
            </a:r>
            <a:r>
              <a:rPr lang="zh-CN" altLang="en-US" sz="2400" dirty="0">
                <a:latin typeface="+mn-ea"/>
              </a:rPr>
              <a:t>），是</a:t>
            </a:r>
            <a:r>
              <a:rPr lang="en-US" altLang="zh-CN" sz="2400" dirty="0">
                <a:latin typeface="+mn-ea"/>
              </a:rPr>
              <a:t>E150EV</a:t>
            </a:r>
            <a:r>
              <a:rPr lang="zh-CN" altLang="en-US" sz="2400" dirty="0">
                <a:latin typeface="+mn-ea"/>
              </a:rPr>
              <a:t>的电机控制器。驱动电机控制方式：驱动电机控制器将动力电池提供的直流电转化为交流电，然后输出给电机，通过电机的正转来实现整车加速、减速；通过电机的反转来实现倒车。驱动电机控制器通过有效的控制策略，控制动力总成以最佳方式协调工作。</a:t>
            </a:r>
          </a:p>
        </p:txBody>
      </p:sp>
      <p:pic>
        <p:nvPicPr>
          <p:cNvPr id="6" name="图片 5">
            <a:extLst>
              <a:ext uri="{FF2B5EF4-FFF2-40B4-BE49-F238E27FC236}">
                <a16:creationId xmlns:a16="http://schemas.microsoft.com/office/drawing/2014/main" id="{FA2321BF-ECAD-AB05-5B87-598F31481A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6961" y="2857889"/>
            <a:ext cx="4358077" cy="3749140"/>
          </a:xfrm>
          <a:prstGeom prst="rect">
            <a:avLst/>
          </a:prstGeom>
        </p:spPr>
      </p:pic>
    </p:spTree>
    <p:extLst>
      <p:ext uri="{BB962C8B-B14F-4D97-AF65-F5344CB8AC3E}">
        <p14:creationId xmlns:p14="http://schemas.microsoft.com/office/powerpoint/2010/main" val="17252652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BFD9F1D-E1A1-8AE5-3ADF-905388920458}"/>
              </a:ext>
            </a:extLst>
          </p:cNvPr>
          <p:cNvSpPr txBox="1"/>
          <p:nvPr/>
        </p:nvSpPr>
        <p:spPr>
          <a:xfrm>
            <a:off x="840000" y="671209"/>
            <a:ext cx="10512000" cy="2400657"/>
          </a:xfrm>
          <a:prstGeom prst="rect">
            <a:avLst/>
          </a:prstGeom>
          <a:noFill/>
        </p:spPr>
        <p:txBody>
          <a:bodyPr wrap="square" rtlCol="0">
            <a:spAutoFit/>
          </a:bodyPr>
          <a:lstStyle/>
          <a:p>
            <a:pPr indent="576000" algn="just">
              <a:spcAft>
                <a:spcPts val="600"/>
              </a:spcAft>
            </a:pPr>
            <a:r>
              <a:rPr lang="zh-CN" altLang="en-US" sz="2500" b="1" dirty="0">
                <a:latin typeface="+mn-ea"/>
              </a:rPr>
              <a:t>（三）比亚迪驱动电机</a:t>
            </a:r>
            <a:endParaRPr lang="en-US" altLang="zh-CN" sz="2500" b="1" dirty="0">
              <a:latin typeface="+mn-ea"/>
            </a:endParaRPr>
          </a:p>
          <a:p>
            <a:pPr indent="576000" algn="just">
              <a:spcAft>
                <a:spcPts val="600"/>
              </a:spcAft>
            </a:pPr>
            <a:r>
              <a:rPr lang="zh-CN" altLang="en-US" sz="2400" dirty="0">
                <a:latin typeface="+mn-ea"/>
              </a:rPr>
              <a:t>比亚迪纯电动汽车使用的驱动电机（图</a:t>
            </a:r>
            <a:r>
              <a:rPr lang="en-US" altLang="zh-CN" sz="2400" dirty="0">
                <a:latin typeface="+mn-ea"/>
              </a:rPr>
              <a:t>5-3-13</a:t>
            </a:r>
            <a:r>
              <a:rPr lang="zh-CN" altLang="en-US" sz="2400" dirty="0">
                <a:latin typeface="+mn-ea"/>
              </a:rPr>
              <a:t>）为交流无刷永磁同步电机，具有高密度、小型轻量化、高效率、高可靠性、高耐久性、强适应性等优点。驱动电机通过采集电机旋变信号进行工作。当车辆要行驶时，电机通过旋转变压器检测到电机的位置，位置信号通过控制器的处理，发送相关信号给控制器</a:t>
            </a:r>
            <a:r>
              <a:rPr lang="en-US" altLang="zh-CN" sz="2400" dirty="0">
                <a:latin typeface="+mn-ea"/>
              </a:rPr>
              <a:t>IGBT</a:t>
            </a:r>
            <a:r>
              <a:rPr lang="zh-CN" altLang="en-US" sz="2400" dirty="0">
                <a:latin typeface="+mn-ea"/>
              </a:rPr>
              <a:t>，逻辑信号控制</a:t>
            </a:r>
            <a:r>
              <a:rPr lang="en-US" altLang="zh-CN" sz="2400" dirty="0">
                <a:latin typeface="+mn-ea"/>
              </a:rPr>
              <a:t>IGBT</a:t>
            </a:r>
            <a:r>
              <a:rPr lang="zh-CN" altLang="en-US" sz="2400" dirty="0">
                <a:latin typeface="+mn-ea"/>
              </a:rPr>
              <a:t>开断，控制器输出近似正弦波交流电。</a:t>
            </a:r>
          </a:p>
        </p:txBody>
      </p:sp>
      <p:pic>
        <p:nvPicPr>
          <p:cNvPr id="5" name="图片 4">
            <a:extLst>
              <a:ext uri="{FF2B5EF4-FFF2-40B4-BE49-F238E27FC236}">
                <a16:creationId xmlns:a16="http://schemas.microsoft.com/office/drawing/2014/main" id="{1CE7A0B7-007F-6645-AFAC-884F13938E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3110" y="3146253"/>
            <a:ext cx="3225780" cy="3473918"/>
          </a:xfrm>
          <a:prstGeom prst="rect">
            <a:avLst/>
          </a:prstGeom>
        </p:spPr>
      </p:pic>
    </p:spTree>
    <p:extLst>
      <p:ext uri="{BB962C8B-B14F-4D97-AF65-F5344CB8AC3E}">
        <p14:creationId xmlns:p14="http://schemas.microsoft.com/office/powerpoint/2010/main" val="552257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C2006-670F-114A-D350-9B0B57C26D28}"/>
            </a:ext>
          </a:extLst>
        </p:cNvPr>
        <p:cNvGrpSpPr/>
        <p:nvPr/>
      </p:nvGrpSpPr>
      <p:grpSpPr>
        <a:xfrm>
          <a:off x="0" y="0"/>
          <a:ext cx="0" cy="0"/>
          <a:chOff x="0" y="0"/>
          <a:chExt cx="0" cy="0"/>
        </a:xfrm>
      </p:grpSpPr>
      <p:sp>
        <p:nvSpPr>
          <p:cNvPr id="1049823" name="文本框 15">
            <a:extLst>
              <a:ext uri="{FF2B5EF4-FFF2-40B4-BE49-F238E27FC236}">
                <a16:creationId xmlns:a16="http://schemas.microsoft.com/office/drawing/2014/main" id="{2B09DEF5-BACE-49C2-10C9-076B40A7BC90}"/>
              </a:ext>
            </a:extLst>
          </p:cNvPr>
          <p:cNvSpPr txBox="1"/>
          <p:nvPr>
            <p:custDataLst>
              <p:tags r:id="rId2"/>
            </p:custDataLst>
          </p:nvPr>
        </p:nvSpPr>
        <p:spPr>
          <a:xfrm>
            <a:off x="1660609" y="1758772"/>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01</a:t>
            </a:r>
          </a:p>
        </p:txBody>
      </p:sp>
      <p:sp>
        <p:nvSpPr>
          <p:cNvPr id="1049825" name="文本框 16">
            <a:extLst>
              <a:ext uri="{FF2B5EF4-FFF2-40B4-BE49-F238E27FC236}">
                <a16:creationId xmlns:a16="http://schemas.microsoft.com/office/drawing/2014/main" id="{24E20EFF-A590-DAAD-C59B-375D5E14D3ED}"/>
              </a:ext>
            </a:extLst>
          </p:cNvPr>
          <p:cNvSpPr txBox="1"/>
          <p:nvPr>
            <p:custDataLst>
              <p:tags r:id="rId3"/>
            </p:custDataLst>
          </p:nvPr>
        </p:nvSpPr>
        <p:spPr>
          <a:xfrm>
            <a:off x="2378683" y="1799332"/>
            <a:ext cx="3903407"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新能源汽车概述</a:t>
            </a:r>
            <a:endParaRPr lang="zh-CN" altLang="en-US" sz="2000" b="1"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049829" name="文本框 18">
            <a:extLst>
              <a:ext uri="{FF2B5EF4-FFF2-40B4-BE49-F238E27FC236}">
                <a16:creationId xmlns:a16="http://schemas.microsoft.com/office/drawing/2014/main" id="{822E5F17-FB5F-9995-7895-407722828DC9}"/>
              </a:ext>
            </a:extLst>
          </p:cNvPr>
          <p:cNvSpPr txBox="1"/>
          <p:nvPr>
            <p:custDataLst>
              <p:tags r:id="rId4"/>
            </p:custDataLst>
          </p:nvPr>
        </p:nvSpPr>
        <p:spPr>
          <a:xfrm>
            <a:off x="7092601" y="1825643"/>
            <a:ext cx="393670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新能源汽车车身构造</a:t>
            </a:r>
          </a:p>
        </p:txBody>
      </p:sp>
      <p:sp>
        <p:nvSpPr>
          <p:cNvPr id="1049831" name="文本框 19">
            <a:extLst>
              <a:ext uri="{FF2B5EF4-FFF2-40B4-BE49-F238E27FC236}">
                <a16:creationId xmlns:a16="http://schemas.microsoft.com/office/drawing/2014/main" id="{ED1006DE-C905-B94F-2700-65993704E72E}"/>
              </a:ext>
            </a:extLst>
          </p:cNvPr>
          <p:cNvSpPr txBox="1"/>
          <p:nvPr>
            <p:custDataLst>
              <p:tags r:id="rId5"/>
            </p:custDataLst>
          </p:nvPr>
        </p:nvSpPr>
        <p:spPr>
          <a:xfrm>
            <a:off x="6344955" y="1759253"/>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02</a:t>
            </a:r>
          </a:p>
        </p:txBody>
      </p:sp>
      <p:sp>
        <p:nvSpPr>
          <p:cNvPr id="1049835" name="文本框 21">
            <a:extLst>
              <a:ext uri="{FF2B5EF4-FFF2-40B4-BE49-F238E27FC236}">
                <a16:creationId xmlns:a16="http://schemas.microsoft.com/office/drawing/2014/main" id="{141E429C-C56B-1872-8B3F-28A73C57FBFA}"/>
              </a:ext>
            </a:extLst>
          </p:cNvPr>
          <p:cNvSpPr txBox="1"/>
          <p:nvPr>
            <p:custDataLst>
              <p:tags r:id="rId6"/>
            </p:custDataLst>
          </p:nvPr>
        </p:nvSpPr>
        <p:spPr>
          <a:xfrm>
            <a:off x="2465755" y="3089296"/>
            <a:ext cx="3879199"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纯电动汽车驱动系统</a:t>
            </a:r>
          </a:p>
        </p:txBody>
      </p:sp>
      <p:sp>
        <p:nvSpPr>
          <p:cNvPr id="1049837" name="文本框 22">
            <a:extLst>
              <a:ext uri="{FF2B5EF4-FFF2-40B4-BE49-F238E27FC236}">
                <a16:creationId xmlns:a16="http://schemas.microsoft.com/office/drawing/2014/main" id="{C7BACDE1-1517-0B12-C458-D745824A9473}"/>
              </a:ext>
            </a:extLst>
          </p:cNvPr>
          <p:cNvSpPr txBox="1"/>
          <p:nvPr>
            <p:custDataLst>
              <p:tags r:id="rId7"/>
            </p:custDataLst>
          </p:nvPr>
        </p:nvSpPr>
        <p:spPr>
          <a:xfrm>
            <a:off x="1682550" y="3055252"/>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03</a:t>
            </a:r>
          </a:p>
        </p:txBody>
      </p:sp>
      <p:sp>
        <p:nvSpPr>
          <p:cNvPr id="1049841" name="文本框 24">
            <a:extLst>
              <a:ext uri="{FF2B5EF4-FFF2-40B4-BE49-F238E27FC236}">
                <a16:creationId xmlns:a16="http://schemas.microsoft.com/office/drawing/2014/main" id="{0EE05F6D-E9C2-9E2C-60A8-E1D963437123}"/>
              </a:ext>
            </a:extLst>
          </p:cNvPr>
          <p:cNvSpPr txBox="1"/>
          <p:nvPr>
            <p:custDataLst>
              <p:tags r:id="rId8"/>
            </p:custDataLst>
          </p:nvPr>
        </p:nvSpPr>
        <p:spPr>
          <a:xfrm>
            <a:off x="7092601" y="3116807"/>
            <a:ext cx="4285552"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混合动力汽车驱动系统</a:t>
            </a:r>
          </a:p>
        </p:txBody>
      </p:sp>
      <p:sp>
        <p:nvSpPr>
          <p:cNvPr id="1049843" name="文本框 25">
            <a:extLst>
              <a:ext uri="{FF2B5EF4-FFF2-40B4-BE49-F238E27FC236}">
                <a16:creationId xmlns:a16="http://schemas.microsoft.com/office/drawing/2014/main" id="{6F5128AA-926C-FBD0-0980-B26CEF031626}"/>
              </a:ext>
            </a:extLst>
          </p:cNvPr>
          <p:cNvSpPr txBox="1"/>
          <p:nvPr>
            <p:custDataLst>
              <p:tags r:id="rId9"/>
            </p:custDataLst>
          </p:nvPr>
        </p:nvSpPr>
        <p:spPr>
          <a:xfrm>
            <a:off x="6344956" y="3055253"/>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04</a:t>
            </a:r>
          </a:p>
        </p:txBody>
      </p:sp>
      <p:sp>
        <p:nvSpPr>
          <p:cNvPr id="1049847" name="文本框 8">
            <a:extLst>
              <a:ext uri="{FF2B5EF4-FFF2-40B4-BE49-F238E27FC236}">
                <a16:creationId xmlns:a16="http://schemas.microsoft.com/office/drawing/2014/main" id="{5FA5C573-0FAE-E2FB-F761-05AE0536F19D}"/>
              </a:ext>
            </a:extLst>
          </p:cNvPr>
          <p:cNvSpPr txBox="1"/>
          <p:nvPr>
            <p:custDataLst>
              <p:tags r:id="rId10"/>
            </p:custDataLst>
          </p:nvPr>
        </p:nvSpPr>
        <p:spPr>
          <a:xfrm>
            <a:off x="4985379" y="509121"/>
            <a:ext cx="2004695" cy="829945"/>
          </a:xfrm>
          <a:prstGeom prst="rect">
            <a:avLst/>
          </a:prstGeom>
          <a:noFill/>
        </p:spPr>
        <p:txBody>
          <a:bodyPr vert="horz" wrap="square" lIns="90000" tIns="46800" rIns="90000" bIns="46800" rtlCol="0">
            <a:spAutoFit/>
          </a:bodyPr>
          <a:lstStyle/>
          <a:p>
            <a:pPr algn="dist"/>
            <a:r>
              <a:rPr lang="zh-CN" altLang="en-US" sz="4800" dirty="0">
                <a:solidFill>
                  <a:schemeClr val="tx1">
                    <a:lumMod val="85000"/>
                    <a:lumOff val="15000"/>
                  </a:schemeClr>
                </a:solidFill>
                <a:latin typeface="Arial" panose="020B0604020202020204" pitchFamily="34" charset="0"/>
                <a:ea typeface="汉仪旗黑-85S" panose="00020600040101010101" pitchFamily="18" charset="-122"/>
              </a:rPr>
              <a:t>目录</a:t>
            </a:r>
          </a:p>
        </p:txBody>
      </p:sp>
      <p:sp>
        <p:nvSpPr>
          <p:cNvPr id="1049849" name="文本框 37">
            <a:extLst>
              <a:ext uri="{FF2B5EF4-FFF2-40B4-BE49-F238E27FC236}">
                <a16:creationId xmlns:a16="http://schemas.microsoft.com/office/drawing/2014/main" id="{C35BF1EB-F30C-0AE3-6621-AC4109C1FFD5}"/>
              </a:ext>
            </a:extLst>
          </p:cNvPr>
          <p:cNvSpPr txBox="1"/>
          <p:nvPr>
            <p:custDataLst>
              <p:tags r:id="rId11"/>
            </p:custDataLst>
          </p:nvPr>
        </p:nvSpPr>
        <p:spPr>
          <a:xfrm>
            <a:off x="5048244" y="1262866"/>
            <a:ext cx="1878965" cy="368300"/>
          </a:xfrm>
          <a:prstGeom prst="rect">
            <a:avLst/>
          </a:prstGeom>
          <a:noFill/>
        </p:spPr>
        <p:txBody>
          <a:bodyPr wrap="square" lIns="90000" tIns="46800" rIns="90000" bIns="46800" rtlCol="0" anchor="ctr">
            <a:spAutoFit/>
          </a:bodyPr>
          <a:lstStyle/>
          <a:p>
            <a:pPr algn="dist"/>
            <a:r>
              <a:rPr lang="en-US" altLang="zh-CN">
                <a:solidFill>
                  <a:schemeClr val="tx1">
                    <a:lumMod val="85000"/>
                    <a:lumOff val="15000"/>
                  </a:schemeClr>
                </a:solidFill>
                <a:latin typeface="Arial" panose="020B0604020202020204" pitchFamily="34" charset="0"/>
                <a:ea typeface="微软雅黑" panose="020B0503020204020204" pitchFamily="34" charset="-122"/>
              </a:rPr>
              <a:t>Contents</a:t>
            </a:r>
          </a:p>
        </p:txBody>
      </p:sp>
      <p:sp>
        <p:nvSpPr>
          <p:cNvPr id="1049851" name="文本框 27">
            <a:extLst>
              <a:ext uri="{FF2B5EF4-FFF2-40B4-BE49-F238E27FC236}">
                <a16:creationId xmlns:a16="http://schemas.microsoft.com/office/drawing/2014/main" id="{C19B59C8-2273-B806-B57A-F4E22853849F}"/>
              </a:ext>
            </a:extLst>
          </p:cNvPr>
          <p:cNvSpPr txBox="1"/>
          <p:nvPr>
            <p:custDataLst>
              <p:tags r:id="rId12"/>
            </p:custDataLst>
          </p:nvPr>
        </p:nvSpPr>
        <p:spPr>
          <a:xfrm>
            <a:off x="2444834" y="4417774"/>
            <a:ext cx="3837256"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电动汽车动力系统</a:t>
            </a:r>
          </a:p>
        </p:txBody>
      </p:sp>
      <p:sp>
        <p:nvSpPr>
          <p:cNvPr id="1049853" name="文本框 28">
            <a:extLst>
              <a:ext uri="{FF2B5EF4-FFF2-40B4-BE49-F238E27FC236}">
                <a16:creationId xmlns:a16="http://schemas.microsoft.com/office/drawing/2014/main" id="{1042C5D0-18D5-A45C-29C6-9A5C51500891}"/>
              </a:ext>
            </a:extLst>
          </p:cNvPr>
          <p:cNvSpPr txBox="1"/>
          <p:nvPr>
            <p:custDataLst>
              <p:tags r:id="rId13"/>
            </p:custDataLst>
          </p:nvPr>
        </p:nvSpPr>
        <p:spPr>
          <a:xfrm>
            <a:off x="1682550" y="4351252"/>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05</a:t>
            </a:r>
          </a:p>
        </p:txBody>
      </p:sp>
      <p:sp>
        <p:nvSpPr>
          <p:cNvPr id="1049857" name="文本框 30">
            <a:extLst>
              <a:ext uri="{FF2B5EF4-FFF2-40B4-BE49-F238E27FC236}">
                <a16:creationId xmlns:a16="http://schemas.microsoft.com/office/drawing/2014/main" id="{3F94158C-5981-7C2C-8F29-6D2A34D5F539}"/>
              </a:ext>
            </a:extLst>
          </p:cNvPr>
          <p:cNvSpPr txBox="1"/>
          <p:nvPr>
            <p:custDataLst>
              <p:tags r:id="rId14"/>
            </p:custDataLst>
          </p:nvPr>
        </p:nvSpPr>
        <p:spPr>
          <a:xfrm>
            <a:off x="7092601" y="4423080"/>
            <a:ext cx="257760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电源转换器</a:t>
            </a:r>
          </a:p>
        </p:txBody>
      </p:sp>
      <p:sp>
        <p:nvSpPr>
          <p:cNvPr id="1049859" name="文本框 31">
            <a:extLst>
              <a:ext uri="{FF2B5EF4-FFF2-40B4-BE49-F238E27FC236}">
                <a16:creationId xmlns:a16="http://schemas.microsoft.com/office/drawing/2014/main" id="{5DA4388F-242D-172C-F069-1F1CB265E5CF}"/>
              </a:ext>
            </a:extLst>
          </p:cNvPr>
          <p:cNvSpPr txBox="1"/>
          <p:nvPr>
            <p:custDataLst>
              <p:tags r:id="rId15"/>
            </p:custDataLst>
          </p:nvPr>
        </p:nvSpPr>
        <p:spPr>
          <a:xfrm>
            <a:off x="6344955" y="4351253"/>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06</a:t>
            </a:r>
          </a:p>
        </p:txBody>
      </p:sp>
    </p:spTree>
    <p:custDataLst>
      <p:tags r:id="rId1"/>
    </p:custDataLst>
    <p:extLst>
      <p:ext uri="{BB962C8B-B14F-4D97-AF65-F5344CB8AC3E}">
        <p14:creationId xmlns:p14="http://schemas.microsoft.com/office/powerpoint/2010/main" val="26688417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F624D-A4AE-DB90-1CA0-1AFD28A1890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B570FCB-EF34-A9ED-2EB0-7B5D3DF61E46}"/>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BE4FEE66-5A0D-EAD9-D7CF-17A95CB5F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23569"/>
            <a:ext cx="10512000" cy="1634635"/>
          </a:xfrm>
          <a:prstGeom prst="rect">
            <a:avLst/>
          </a:prstGeom>
        </p:spPr>
      </p:pic>
    </p:spTree>
    <p:extLst>
      <p:ext uri="{BB962C8B-B14F-4D97-AF65-F5344CB8AC3E}">
        <p14:creationId xmlns:p14="http://schemas.microsoft.com/office/powerpoint/2010/main" val="1177590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2B1F7-5747-93BA-37C5-AF9211EE923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3AACE33-CEE9-AF20-A02A-BA9946B2A4ED}"/>
              </a:ext>
            </a:extLst>
          </p:cNvPr>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F38086A5-B9AF-4DCB-971A-C908516100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4829" y="1163728"/>
            <a:ext cx="9322341" cy="5114340"/>
          </a:xfrm>
          <a:prstGeom prst="rect">
            <a:avLst/>
          </a:prstGeom>
        </p:spPr>
      </p:pic>
    </p:spTree>
    <p:extLst>
      <p:ext uri="{BB962C8B-B14F-4D97-AF65-F5344CB8AC3E}">
        <p14:creationId xmlns:p14="http://schemas.microsoft.com/office/powerpoint/2010/main" val="6074655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6A988-C1C4-6627-F492-E858EFD11B6E}"/>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F690C3C8-842B-DD94-EB3F-8F485D21059C}"/>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DB4097A7-E2FF-FA44-8EE1-C4D59643BC40}"/>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0A921B2F-6DC6-DDE4-105B-024892725183}"/>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6E72A132-D9BD-161B-FEE4-2C8634269B50}"/>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63CC0143-7B22-8377-9B6C-393B9D349B0C}"/>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A15EA0A7-233C-7A7B-706C-E75BF7274265}"/>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学习单元四</a:t>
            </a:r>
            <a:r>
              <a:rPr lang="zh-CN" altLang="en-US" b="1" dirty="0">
                <a:latin typeface="+mj-ea"/>
              </a:rPr>
              <a:t>　混合动力汽车驱动系统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470D0C98-B4C5-DA65-F121-076C5B3B62B2}"/>
              </a:ext>
            </a:extLst>
          </p:cNvPr>
          <p:cNvSpPr>
            <a:spLocks noGrp="1"/>
          </p:cNvSpPr>
          <p:nvPr>
            <p:custDataLst>
              <p:tags r:id="rId5"/>
            </p:custDataLst>
          </p:nvPr>
        </p:nvSpPr>
        <p:spPr>
          <a:xfrm>
            <a:off x="837883" y="1533096"/>
            <a:ext cx="10515600" cy="3791807"/>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混合动力汽车驱动系统的发展经历了从并联到串联、再到混联的演变。早期混合动力汽车多采用并联驱动系统，电机和内燃机共同驱动车轮，以提升燃油效率和性能。随着技术的进步，串联和混联驱动系统出现，进一步优化了能量利用和驾驶体验。</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现代混合动力汽车的驱动系统集成了高效电机、内燃机和电池组，灵活切换或同时使用多种动力源。电机和发动机的布局多样，前驱、后驱和四驱配置能满足不同需求。未来，随着技术的不断进步，混合动力系统将更加高效、智能，为环保和高性能提供更优解决方案。</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183517314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99FBB-1984-CDE7-9A81-C8EBBEC5FD2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5C14396-6637-48D8-3A18-05E055C9EE84}"/>
              </a:ext>
            </a:extLst>
          </p:cNvPr>
          <p:cNvSpPr txBox="1"/>
          <p:nvPr/>
        </p:nvSpPr>
        <p:spPr>
          <a:xfrm>
            <a:off x="852791" y="1243786"/>
            <a:ext cx="10486417" cy="437042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400" dirty="0">
                <a:latin typeface="+mn-ea"/>
              </a:rPr>
              <a:t>混合动力汽车（</a:t>
            </a:r>
            <a:r>
              <a:rPr lang="en-US" altLang="zh-CN" sz="2400" dirty="0">
                <a:latin typeface="+mn-ea"/>
              </a:rPr>
              <a:t>Hybrid Electric Vehicle</a:t>
            </a:r>
            <a:r>
              <a:rPr lang="zh-CN" altLang="en-US" sz="2400" dirty="0">
                <a:latin typeface="+mn-ea"/>
              </a:rPr>
              <a:t>，</a:t>
            </a:r>
            <a:r>
              <a:rPr lang="en-US" altLang="zh-CN" sz="2400" dirty="0">
                <a:latin typeface="+mn-ea"/>
              </a:rPr>
              <a:t>HEV</a:t>
            </a:r>
            <a:r>
              <a:rPr lang="zh-CN" altLang="en-US" sz="2400" dirty="0">
                <a:latin typeface="+mn-ea"/>
              </a:rPr>
              <a:t>）是指车辆驱动系统由两个或多个能同时运转的单个驱动系统联合组成的车辆，车辆的行驶功率依据实际的车辆行驶状态由单个驱动系统单独或共同提供。按驱动行驶系统的不同可分为串联式混合动力汽车、并联式混合动力汽车、混联式混合动力汽车。</a:t>
            </a:r>
            <a:endParaRPr lang="en-US" altLang="zh-CN" sz="2400" dirty="0">
              <a:latin typeface="+mn-ea"/>
            </a:endParaRPr>
          </a:p>
          <a:p>
            <a:pPr indent="575945" algn="just" eaLnBrk="0">
              <a:spcAft>
                <a:spcPts val="600"/>
              </a:spcAft>
            </a:pPr>
            <a:r>
              <a:rPr lang="zh-CN" altLang="en-US" sz="2400" dirty="0">
                <a:latin typeface="+mn-ea"/>
              </a:rPr>
              <a:t>电动汽车可分为纯电动汽车、混合动力电动汽车、氢燃料电池电动汽车。</a:t>
            </a:r>
            <a:endParaRPr lang="en-US" altLang="zh-CN" sz="2400" dirty="0">
              <a:latin typeface="+mn-ea"/>
            </a:endParaRPr>
          </a:p>
          <a:p>
            <a:pPr indent="575945" algn="just" eaLnBrk="0">
              <a:spcAft>
                <a:spcPts val="600"/>
              </a:spcAft>
            </a:pPr>
            <a:r>
              <a:rPr lang="zh-CN" altLang="en-US" sz="2400" dirty="0">
                <a:latin typeface="+mn-ea"/>
              </a:rPr>
              <a:t>混合动力电动汽车技术发展表现如下：</a:t>
            </a:r>
            <a:endParaRPr lang="en-US" altLang="zh-CN" sz="2400" dirty="0">
              <a:latin typeface="+mn-ea"/>
            </a:endParaRPr>
          </a:p>
          <a:p>
            <a:pPr indent="575945" algn="just" eaLnBrk="0">
              <a:spcAft>
                <a:spcPts val="600"/>
              </a:spcAft>
            </a:pPr>
            <a:r>
              <a:rPr lang="zh-CN" altLang="en-US" sz="2400" dirty="0">
                <a:latin typeface="+mn-ea"/>
              </a:rPr>
              <a:t>（</a:t>
            </a:r>
            <a:r>
              <a:rPr lang="en-US" altLang="zh-CN" sz="2400" dirty="0">
                <a:latin typeface="+mn-ea"/>
              </a:rPr>
              <a:t>1</a:t>
            </a:r>
            <a:r>
              <a:rPr lang="zh-CN" altLang="en-US" sz="2400" dirty="0">
                <a:latin typeface="+mn-ea"/>
              </a:rPr>
              <a:t>）轿车混合动力系统的模块化愈加明显，逐步推进汽车动力的电气化。</a:t>
            </a:r>
            <a:endParaRPr lang="en-US" altLang="zh-CN" sz="2400" dirty="0">
              <a:latin typeface="+mn-ea"/>
            </a:endParaRPr>
          </a:p>
          <a:p>
            <a:pPr indent="575945" algn="just" eaLnBrk="0">
              <a:spcAft>
                <a:spcPts val="600"/>
              </a:spcAft>
            </a:pPr>
            <a:r>
              <a:rPr lang="zh-CN" altLang="en-US" sz="2400" dirty="0">
                <a:latin typeface="+mn-ea"/>
              </a:rPr>
              <a:t>（</a:t>
            </a:r>
            <a:r>
              <a:rPr lang="en-US" altLang="zh-CN" sz="2400" dirty="0">
                <a:latin typeface="+mn-ea"/>
              </a:rPr>
              <a:t>2</a:t>
            </a:r>
            <a:r>
              <a:rPr lang="zh-CN" altLang="en-US" sz="2400" dirty="0">
                <a:latin typeface="+mn-ea"/>
              </a:rPr>
              <a:t>）城市客车混合动力系统出现平台化趋势。</a:t>
            </a:r>
            <a:endParaRPr lang="en-US" altLang="zh-CN" sz="2400" dirty="0">
              <a:latin typeface="+mn-ea"/>
            </a:endParaRPr>
          </a:p>
          <a:p>
            <a:pPr indent="575945" algn="just" eaLnBrk="0">
              <a:spcAft>
                <a:spcPts val="600"/>
              </a:spcAft>
            </a:pPr>
            <a:r>
              <a:rPr lang="zh-CN" altLang="en-US" sz="2400" dirty="0">
                <a:latin typeface="+mn-ea"/>
              </a:rPr>
              <a:t>（</a:t>
            </a:r>
            <a:r>
              <a:rPr lang="en-US" altLang="zh-CN" sz="2400" dirty="0">
                <a:latin typeface="+mn-ea"/>
              </a:rPr>
              <a:t>3</a:t>
            </a:r>
            <a:r>
              <a:rPr lang="zh-CN" altLang="en-US" sz="2400" dirty="0">
                <a:latin typeface="+mn-ea"/>
              </a:rPr>
              <a:t>）插电式混合动力技术越来越引起人们的关注。</a:t>
            </a:r>
            <a:endParaRPr lang="zh-CN" altLang="zh-CN" sz="2400" dirty="0">
              <a:latin typeface="+mn-ea"/>
            </a:endParaRPr>
          </a:p>
        </p:txBody>
      </p:sp>
    </p:spTree>
    <p:extLst>
      <p:ext uri="{BB962C8B-B14F-4D97-AF65-F5344CB8AC3E}">
        <p14:creationId xmlns:p14="http://schemas.microsoft.com/office/powerpoint/2010/main" val="6824859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DC6F5D7-4E9D-7E29-D139-C9CCA1BA0846}"/>
              </a:ext>
            </a:extLst>
          </p:cNvPr>
          <p:cNvSpPr txBox="1"/>
          <p:nvPr/>
        </p:nvSpPr>
        <p:spPr>
          <a:xfrm>
            <a:off x="840000" y="1397674"/>
            <a:ext cx="10512000" cy="4062651"/>
          </a:xfrm>
          <a:prstGeom prst="rect">
            <a:avLst/>
          </a:prstGeom>
          <a:noFill/>
        </p:spPr>
        <p:txBody>
          <a:bodyPr wrap="square" rtlCol="0">
            <a:spAutoFit/>
          </a:bodyPr>
          <a:lstStyle/>
          <a:p>
            <a:pPr indent="576000" algn="just">
              <a:spcAft>
                <a:spcPts val="600"/>
              </a:spcAft>
            </a:pPr>
            <a:r>
              <a:rPr lang="zh-CN" altLang="en-US" sz="2600" b="1" dirty="0">
                <a:latin typeface="+mn-ea"/>
              </a:rPr>
              <a:t>一、混合动力汽车概述</a:t>
            </a:r>
            <a:endParaRPr lang="en-US" altLang="zh-CN" sz="2600" b="1" dirty="0">
              <a:latin typeface="+mn-ea"/>
            </a:endParaRPr>
          </a:p>
          <a:p>
            <a:pPr indent="576000" algn="just">
              <a:spcAft>
                <a:spcPts val="600"/>
              </a:spcAft>
            </a:pPr>
            <a:r>
              <a:rPr lang="zh-CN" altLang="en-US" sz="2500" b="1" dirty="0">
                <a:latin typeface="+mn-ea"/>
              </a:rPr>
              <a:t>（一）混合动力汽车的工作原理</a:t>
            </a:r>
            <a:endParaRPr lang="en-US" altLang="zh-CN" sz="2500" b="1" dirty="0">
              <a:latin typeface="+mn-ea"/>
            </a:endParaRPr>
          </a:p>
          <a:p>
            <a:pPr indent="576000" algn="just">
              <a:spcAft>
                <a:spcPts val="600"/>
              </a:spcAft>
            </a:pPr>
            <a:r>
              <a:rPr lang="zh-CN" altLang="en-US" sz="2400" dirty="0">
                <a:latin typeface="+mn-ea"/>
              </a:rPr>
              <a:t>混合动力汽车是使用两种以上的能源产生动能驱动的车辆，驱动系统可以有一套或多套。常用的能量来源有燃料（汽油、柴油、液化石油气等）、电池、燃料电池、太阳能电池、压缩气体等，而常用的驱动系统包含内燃机、电机、涡轮机等技术。</a:t>
            </a:r>
            <a:endParaRPr lang="en-US" altLang="zh-CN" sz="2400" dirty="0">
              <a:latin typeface="+mn-ea"/>
            </a:endParaRPr>
          </a:p>
          <a:p>
            <a:pPr indent="576000" algn="just">
              <a:spcAft>
                <a:spcPts val="600"/>
              </a:spcAft>
            </a:pPr>
            <a:r>
              <a:rPr lang="zh-CN" altLang="en-US" sz="2400" dirty="0">
                <a:latin typeface="+mn-ea"/>
              </a:rPr>
              <a:t>使用燃油驱动内燃机加上电池驱动电机的混合动力汽车称为油电混合动力汽车或混合电动车（</a:t>
            </a:r>
            <a:r>
              <a:rPr lang="en-US" altLang="zh-CN" sz="2400" dirty="0">
                <a:latin typeface="+mn-ea"/>
              </a:rPr>
              <a:t>HEV</a:t>
            </a:r>
            <a:r>
              <a:rPr lang="zh-CN" altLang="en-US" sz="2400" dirty="0">
                <a:latin typeface="+mn-ea"/>
              </a:rPr>
              <a:t>），目前市面上的混合动力车多属此种。油电混合动力汽车在内燃机低速效率不佳的时候使用电机辅助，在驾驶时用惯性驱动发电机回收部分动能给电池充电。</a:t>
            </a:r>
          </a:p>
        </p:txBody>
      </p:sp>
    </p:spTree>
    <p:extLst>
      <p:ext uri="{BB962C8B-B14F-4D97-AF65-F5344CB8AC3E}">
        <p14:creationId xmlns:p14="http://schemas.microsoft.com/office/powerpoint/2010/main" val="40143893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8A0645E-07CC-2766-9505-A48E68F1D4F1}"/>
              </a:ext>
            </a:extLst>
          </p:cNvPr>
          <p:cNvSpPr txBox="1"/>
          <p:nvPr/>
        </p:nvSpPr>
        <p:spPr>
          <a:xfrm>
            <a:off x="881062" y="1159148"/>
            <a:ext cx="10429875" cy="4539704"/>
          </a:xfrm>
          <a:prstGeom prst="rect">
            <a:avLst/>
          </a:prstGeom>
          <a:noFill/>
        </p:spPr>
        <p:txBody>
          <a:bodyPr wrap="square" rtlCol="0">
            <a:spAutoFit/>
          </a:bodyPr>
          <a:lstStyle/>
          <a:p>
            <a:pPr indent="576000" algn="just">
              <a:spcAft>
                <a:spcPts val="600"/>
              </a:spcAft>
            </a:pPr>
            <a:r>
              <a:rPr lang="zh-CN" altLang="en-US" sz="2500" b="1" dirty="0">
                <a:latin typeface="+mn-ea"/>
              </a:rPr>
              <a:t>（二）混合动力汽车分类</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混合动力汽车依动力来源分类</a:t>
            </a:r>
            <a:endParaRPr lang="en-US" altLang="zh-CN" sz="2400" b="1" dirty="0">
              <a:latin typeface="+mn-ea"/>
            </a:endParaRPr>
          </a:p>
          <a:p>
            <a:pPr indent="576000" algn="just">
              <a:spcAft>
                <a:spcPts val="600"/>
              </a:spcAft>
            </a:pPr>
            <a:r>
              <a:rPr lang="zh-CN" altLang="en-US" sz="2400" dirty="0">
                <a:latin typeface="+mn-ea"/>
              </a:rPr>
              <a:t>混合动力汽车依动力来源可分为油电混合、柴电混合、燃料电池和电池混合。</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）油电混合动力汽车（</a:t>
            </a:r>
            <a:r>
              <a:rPr lang="en-US" altLang="zh-CN" sz="2400" dirty="0">
                <a:latin typeface="+mn-ea"/>
              </a:rPr>
              <a:t>HEV</a:t>
            </a:r>
            <a:r>
              <a:rPr lang="zh-CN" altLang="en-US" sz="2400" dirty="0">
                <a:latin typeface="+mn-ea"/>
              </a:rPr>
              <a:t>）。现在所指的混合动力汽车多为此类。使用汽油及内燃机加可充电电池及电机两种动力来源。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）柴电混合动力汽车。情况与油电混合动力汽车相同，只是内燃机的燃料由汽油改成柴油。</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燃料电池、电池混合。这是基于燃料电池电动系统的设计，只是加装了可充电电池，于是有燃料电池及电机加可充电电池及电机两种动力来源。与增程发动机电动系统的构造大同小异，不同的是把发动机换成燃料电池。</a:t>
            </a:r>
          </a:p>
        </p:txBody>
      </p:sp>
    </p:spTree>
    <p:extLst>
      <p:ext uri="{BB962C8B-B14F-4D97-AF65-F5344CB8AC3E}">
        <p14:creationId xmlns:p14="http://schemas.microsoft.com/office/powerpoint/2010/main" val="34586530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6486F95-73F7-C312-20E8-BFB35DF03FE5}"/>
              </a:ext>
            </a:extLst>
          </p:cNvPr>
          <p:cNvSpPr txBox="1"/>
          <p:nvPr/>
        </p:nvSpPr>
        <p:spPr>
          <a:xfrm>
            <a:off x="840000" y="689788"/>
            <a:ext cx="10512000" cy="5478423"/>
          </a:xfrm>
          <a:prstGeom prst="rect">
            <a:avLst/>
          </a:prstGeom>
          <a:noFill/>
        </p:spPr>
        <p:txBody>
          <a:bodyPr wrap="square" rtlCol="0">
            <a:spAutoFit/>
          </a:bodyPr>
          <a:lstStyle/>
          <a:p>
            <a:pPr indent="576000" algn="just">
              <a:spcAft>
                <a:spcPts val="600"/>
              </a:spcAft>
            </a:pPr>
            <a:r>
              <a:rPr lang="en-US" altLang="zh-CN" sz="2200" b="1" dirty="0">
                <a:latin typeface="+mn-ea"/>
              </a:rPr>
              <a:t>2.</a:t>
            </a:r>
            <a:r>
              <a:rPr lang="zh-CN" altLang="en-US" sz="2200" b="1" dirty="0">
                <a:latin typeface="+mn-ea"/>
              </a:rPr>
              <a:t>混合动力汽车依传动配置分类</a:t>
            </a:r>
            <a:endParaRPr lang="en-US" altLang="zh-CN" sz="2200" b="1" dirty="0">
              <a:latin typeface="+mn-ea"/>
            </a:endParaRPr>
          </a:p>
          <a:p>
            <a:pPr indent="576000" algn="just">
              <a:spcAft>
                <a:spcPts val="600"/>
              </a:spcAft>
            </a:pPr>
            <a:r>
              <a:rPr lang="zh-CN" altLang="en-US" sz="2200" dirty="0">
                <a:latin typeface="+mn-ea"/>
              </a:rPr>
              <a:t>根据最新实施的电动汽车术语显示，混合动力电动汽车按照动力系统结构形式又可分为串联式混合动力电动汽车、并联式混合动力电动汽车、混联式混合动力电动汽车三种。</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串联式（增程型）混合动力电动汽车。串联式油电混合系统是由一个功率仅供满足行进时平均功率的内燃机（也可以是外燃机）作为发电机发电，电力用以为电池充电及供电给电机，车上唯一推动车轮的是电机。</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）并联式混合动力电动汽车。在并联式油电混合系统（</a:t>
            </a:r>
            <a:r>
              <a:rPr lang="en-US" altLang="zh-CN" sz="2200" dirty="0">
                <a:latin typeface="+mn-ea"/>
              </a:rPr>
              <a:t>Parallel Hybrid</a:t>
            </a:r>
            <a:r>
              <a:rPr lang="zh-CN" altLang="en-US" sz="2200" dirty="0">
                <a:latin typeface="+mn-ea"/>
              </a:rPr>
              <a:t>）中，内燃机及电动机输出的动力各自透过机械传动系统传递而推动车轮，内燃机及电动机的动力在机械传动系统之前各自分开、互不相干，因此称作并联混合动力。</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）混联式混合动力电动汽车。混联式油电混合系统（</a:t>
            </a:r>
            <a:r>
              <a:rPr lang="en-US" altLang="zh-CN" sz="2200" dirty="0">
                <a:latin typeface="+mn-ea"/>
              </a:rPr>
              <a:t>Series-Parallel Hybrid</a:t>
            </a:r>
            <a:r>
              <a:rPr lang="zh-CN" altLang="en-US" sz="2200" dirty="0">
                <a:latin typeface="+mn-ea"/>
              </a:rPr>
              <a:t>），又称为动力整合式混合动力系统或动力分配式混合动力系统（</a:t>
            </a:r>
            <a:r>
              <a:rPr lang="en-US" altLang="zh-CN" sz="2200" dirty="0">
                <a:latin typeface="+mn-ea"/>
              </a:rPr>
              <a:t>Power-split Hybrid</a:t>
            </a:r>
            <a:r>
              <a:rPr lang="zh-CN" altLang="en-US" sz="2200" dirty="0">
                <a:latin typeface="+mn-ea"/>
              </a:rPr>
              <a:t>），同时拥有功率相当的发动机与马达，所以可依路况选择使用电动模式、汽油（或柴油）模式或混合模式；设有由内燃机推动的发电机，产生充电或电机所需的电力。兼具并联式及串联式的功能及特性，因而得名混联式混合动力。</a:t>
            </a:r>
          </a:p>
        </p:txBody>
      </p:sp>
    </p:spTree>
    <p:extLst>
      <p:ext uri="{BB962C8B-B14F-4D97-AF65-F5344CB8AC3E}">
        <p14:creationId xmlns:p14="http://schemas.microsoft.com/office/powerpoint/2010/main" val="13299656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50AEF7-B812-B66C-A7BA-BA9136666F16}"/>
              </a:ext>
            </a:extLst>
          </p:cNvPr>
          <p:cNvSpPr txBox="1"/>
          <p:nvPr/>
        </p:nvSpPr>
        <p:spPr>
          <a:xfrm>
            <a:off x="840000" y="951398"/>
            <a:ext cx="10512000" cy="4955203"/>
          </a:xfrm>
          <a:prstGeom prst="rect">
            <a:avLst/>
          </a:prstGeom>
          <a:noFill/>
        </p:spPr>
        <p:txBody>
          <a:bodyPr wrap="square" rtlCol="0">
            <a:spAutoFit/>
          </a:bodyPr>
          <a:lstStyle/>
          <a:p>
            <a:pPr indent="576000" algn="just">
              <a:spcAft>
                <a:spcPts val="600"/>
              </a:spcAft>
            </a:pPr>
            <a:r>
              <a:rPr lang="zh-CN" altLang="en-US" sz="2600" b="1" dirty="0">
                <a:latin typeface="+mn-ea"/>
              </a:rPr>
              <a:t>二、典型混合动力汽车动力驱动模式</a:t>
            </a:r>
            <a:endParaRPr lang="en-US" altLang="zh-CN" sz="2600" b="1" dirty="0">
              <a:latin typeface="+mn-ea"/>
            </a:endParaRPr>
          </a:p>
          <a:p>
            <a:pPr indent="576000" algn="just">
              <a:spcAft>
                <a:spcPts val="600"/>
              </a:spcAft>
            </a:pPr>
            <a:r>
              <a:rPr lang="zh-CN" altLang="en-US" sz="2500" b="1" dirty="0">
                <a:latin typeface="+mn-ea"/>
              </a:rPr>
              <a:t>（一）比亚迪</a:t>
            </a:r>
            <a:r>
              <a:rPr lang="en-US" altLang="zh-CN" sz="2500" b="1" dirty="0">
                <a:latin typeface="+mn-ea"/>
              </a:rPr>
              <a:t>DM</a:t>
            </a:r>
            <a:r>
              <a:rPr lang="zh-CN" altLang="en-US" sz="2500" b="1" dirty="0">
                <a:latin typeface="+mn-ea"/>
              </a:rPr>
              <a:t>混合动力系统</a:t>
            </a:r>
            <a:endParaRPr lang="en-US" altLang="zh-CN" sz="2500" b="1" dirty="0">
              <a:latin typeface="+mn-ea"/>
            </a:endParaRPr>
          </a:p>
          <a:p>
            <a:pPr indent="576000" algn="just">
              <a:spcAft>
                <a:spcPts val="600"/>
              </a:spcAft>
            </a:pPr>
            <a:r>
              <a:rPr lang="en-US" altLang="zh-CN" sz="2400" dirty="0">
                <a:latin typeface="+mn-ea"/>
              </a:rPr>
              <a:t>DM</a:t>
            </a:r>
            <a:r>
              <a:rPr lang="zh-CN" altLang="en-US" sz="2400" dirty="0">
                <a:latin typeface="+mn-ea"/>
              </a:rPr>
              <a:t>（</a:t>
            </a:r>
            <a:r>
              <a:rPr lang="en-US" altLang="zh-CN" sz="2400" dirty="0">
                <a:latin typeface="+mn-ea"/>
              </a:rPr>
              <a:t>Dual Mode</a:t>
            </a:r>
            <a:r>
              <a:rPr lang="zh-CN" altLang="en-US" sz="2400" dirty="0">
                <a:latin typeface="+mn-ea"/>
              </a:rPr>
              <a:t>）即双模技术，是比亚迪插电式混合动力技术平台。目前，比亚迪汽车的</a:t>
            </a:r>
            <a:r>
              <a:rPr lang="en-US" altLang="zh-CN" sz="2400" dirty="0">
                <a:latin typeface="+mn-ea"/>
              </a:rPr>
              <a:t>DM-p</a:t>
            </a:r>
            <a:r>
              <a:rPr lang="zh-CN" altLang="en-US" sz="2400" dirty="0">
                <a:latin typeface="+mn-ea"/>
              </a:rPr>
              <a:t>和</a:t>
            </a:r>
            <a:r>
              <a:rPr lang="en-US" altLang="zh-CN" sz="2400" dirty="0">
                <a:latin typeface="+mn-ea"/>
              </a:rPr>
              <a:t>DM-</a:t>
            </a:r>
            <a:r>
              <a:rPr lang="en-US" altLang="zh-CN" sz="2400" dirty="0" err="1">
                <a:latin typeface="+mn-ea"/>
              </a:rPr>
              <a:t>i</a:t>
            </a:r>
            <a:r>
              <a:rPr lang="zh-CN" altLang="en-US" sz="2400" dirty="0">
                <a:latin typeface="+mn-ea"/>
              </a:rPr>
              <a:t>混合动力系统都是基于前三代的</a:t>
            </a:r>
            <a:r>
              <a:rPr lang="en-US" altLang="zh-CN" sz="2400" dirty="0">
                <a:latin typeface="+mn-ea"/>
              </a:rPr>
              <a:t>DM</a:t>
            </a:r>
            <a:r>
              <a:rPr lang="zh-CN" altLang="en-US" sz="2400" dirty="0">
                <a:latin typeface="+mn-ea"/>
              </a:rPr>
              <a:t>混合动力技术。</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）第一代</a:t>
            </a:r>
            <a:r>
              <a:rPr lang="en-US" altLang="zh-CN" sz="2400" dirty="0">
                <a:latin typeface="+mn-ea"/>
              </a:rPr>
              <a:t>DM</a:t>
            </a:r>
            <a:r>
              <a:rPr lang="zh-CN" altLang="en-US" sz="2400" dirty="0">
                <a:latin typeface="+mn-ea"/>
              </a:rPr>
              <a:t>混合动力系统的设计理念主要以节能为技术导向，通过双电机与单速减速器的结构搭配</a:t>
            </a:r>
            <a:r>
              <a:rPr lang="en-US" altLang="zh-CN" sz="2400" dirty="0">
                <a:latin typeface="+mn-ea"/>
              </a:rPr>
              <a:t>1.0L</a:t>
            </a:r>
            <a:r>
              <a:rPr lang="zh-CN" altLang="en-US" sz="2400" dirty="0">
                <a:latin typeface="+mn-ea"/>
              </a:rPr>
              <a:t>自吸三缸发动机，实现了纯电、增程、混动（包括直驱）三种驱动方式。</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）第二代</a:t>
            </a:r>
            <a:r>
              <a:rPr lang="en-US" altLang="zh-CN" sz="2400" dirty="0">
                <a:latin typeface="+mn-ea"/>
              </a:rPr>
              <a:t>DM</a:t>
            </a:r>
            <a:r>
              <a:rPr lang="zh-CN" altLang="en-US" sz="2400" dirty="0">
                <a:latin typeface="+mn-ea"/>
              </a:rPr>
              <a:t>混合动力系统以动力提升为主，性能趋向性更强。既然理念变了，那么整个架构也顺其自然地进行了调整。</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）第三代</a:t>
            </a:r>
            <a:r>
              <a:rPr lang="en-US" altLang="zh-CN" sz="2400" dirty="0">
                <a:latin typeface="+mn-ea"/>
              </a:rPr>
              <a:t>DM</a:t>
            </a:r>
            <a:r>
              <a:rPr lang="zh-CN" altLang="en-US" sz="2400" dirty="0">
                <a:latin typeface="+mn-ea"/>
              </a:rPr>
              <a:t>混合动力系统在弥补了上两代混合动力系统的短板之外，再一次提升了性能。</a:t>
            </a:r>
          </a:p>
        </p:txBody>
      </p:sp>
    </p:spTree>
    <p:extLst>
      <p:ext uri="{BB962C8B-B14F-4D97-AF65-F5344CB8AC3E}">
        <p14:creationId xmlns:p14="http://schemas.microsoft.com/office/powerpoint/2010/main" val="2503006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EAE8B42-E7B5-E6FE-C220-DD98E1A134E5}"/>
              </a:ext>
            </a:extLst>
          </p:cNvPr>
          <p:cNvSpPr txBox="1"/>
          <p:nvPr/>
        </p:nvSpPr>
        <p:spPr>
          <a:xfrm>
            <a:off x="895349" y="457200"/>
            <a:ext cx="10512000" cy="1569660"/>
          </a:xfrm>
          <a:prstGeom prst="rect">
            <a:avLst/>
          </a:prstGeom>
          <a:noFill/>
        </p:spPr>
        <p:txBody>
          <a:bodyPr wrap="square" rtlCol="0">
            <a:spAutoFit/>
          </a:bodyPr>
          <a:lstStyle/>
          <a:p>
            <a:pPr indent="576000" algn="just">
              <a:spcAft>
                <a:spcPts val="600"/>
              </a:spcAft>
            </a:pPr>
            <a:r>
              <a:rPr lang="en-US" altLang="zh-CN" sz="2400" dirty="0">
                <a:latin typeface="+mn-ea"/>
              </a:rPr>
              <a:t>DM-</a:t>
            </a:r>
            <a:r>
              <a:rPr lang="en-US" altLang="zh-CN" sz="2400" dirty="0" err="1">
                <a:latin typeface="+mn-ea"/>
              </a:rPr>
              <a:t>i</a:t>
            </a:r>
            <a:r>
              <a:rPr lang="zh-CN" altLang="en-US" sz="2400" dirty="0">
                <a:latin typeface="+mn-ea"/>
              </a:rPr>
              <a:t>混合动力系统是基于第一代</a:t>
            </a:r>
            <a:r>
              <a:rPr lang="en-US" altLang="zh-CN" sz="2400" dirty="0">
                <a:latin typeface="+mn-ea"/>
              </a:rPr>
              <a:t>DM</a:t>
            </a:r>
            <a:r>
              <a:rPr lang="zh-CN" altLang="en-US" sz="2400" dirty="0">
                <a:latin typeface="+mn-ea"/>
              </a:rPr>
              <a:t>混合动力系统开发的，但是与之不同的是比亚迪为这套混合动力系统专门配备了混合动力专用变速器</a:t>
            </a:r>
            <a:r>
              <a:rPr lang="en-US" altLang="zh-CN" sz="2400" dirty="0">
                <a:latin typeface="+mn-ea"/>
              </a:rPr>
              <a:t>EHS</a:t>
            </a:r>
            <a:r>
              <a:rPr lang="zh-CN" altLang="en-US" sz="2400" dirty="0">
                <a:latin typeface="+mn-ea"/>
              </a:rPr>
              <a:t>系统（图</a:t>
            </a:r>
            <a:r>
              <a:rPr lang="en-US" altLang="zh-CN" sz="2400" dirty="0">
                <a:latin typeface="+mn-ea"/>
              </a:rPr>
              <a:t>5-4-1</a:t>
            </a:r>
            <a:r>
              <a:rPr lang="zh-CN" altLang="en-US" sz="2400" dirty="0">
                <a:latin typeface="+mn-ea"/>
              </a:rPr>
              <a:t>），</a:t>
            </a:r>
            <a:r>
              <a:rPr lang="en-US" altLang="zh-CN" sz="2400" dirty="0">
                <a:latin typeface="+mn-ea"/>
              </a:rPr>
              <a:t>EHS</a:t>
            </a:r>
            <a:r>
              <a:rPr lang="zh-CN" altLang="en-US" sz="2400" dirty="0">
                <a:latin typeface="+mn-ea"/>
              </a:rPr>
              <a:t>系统结构为串并联双电机结构，其工作原理传承了第一代</a:t>
            </a:r>
            <a:r>
              <a:rPr lang="en-US" altLang="zh-CN" sz="2400" dirty="0">
                <a:latin typeface="+mn-ea"/>
              </a:rPr>
              <a:t>DM</a:t>
            </a:r>
            <a:r>
              <a:rPr lang="zh-CN" altLang="en-US" sz="2400" dirty="0">
                <a:latin typeface="+mn-ea"/>
              </a:rPr>
              <a:t>混合动力系统以电驱动为中心的设计理念，并进行了全面优化。</a:t>
            </a:r>
          </a:p>
        </p:txBody>
      </p:sp>
      <p:pic>
        <p:nvPicPr>
          <p:cNvPr id="5" name="图片 4">
            <a:extLst>
              <a:ext uri="{FF2B5EF4-FFF2-40B4-BE49-F238E27FC236}">
                <a16:creationId xmlns:a16="http://schemas.microsoft.com/office/drawing/2014/main" id="{04144B43-56D4-9A2A-A0D3-99195F6E0D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7757" y="2167749"/>
            <a:ext cx="5816486" cy="4233051"/>
          </a:xfrm>
          <a:prstGeom prst="rect">
            <a:avLst/>
          </a:prstGeom>
        </p:spPr>
      </p:pic>
    </p:spTree>
    <p:extLst>
      <p:ext uri="{BB962C8B-B14F-4D97-AF65-F5344CB8AC3E}">
        <p14:creationId xmlns:p14="http://schemas.microsoft.com/office/powerpoint/2010/main" val="42500781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12242C2-D531-955D-96BF-0F47C3BECF68}"/>
              </a:ext>
            </a:extLst>
          </p:cNvPr>
          <p:cNvSpPr txBox="1"/>
          <p:nvPr/>
        </p:nvSpPr>
        <p:spPr>
          <a:xfrm>
            <a:off x="839999" y="877028"/>
            <a:ext cx="10512000" cy="1646605"/>
          </a:xfrm>
          <a:prstGeom prst="rect">
            <a:avLst/>
          </a:prstGeom>
          <a:noFill/>
        </p:spPr>
        <p:txBody>
          <a:bodyPr wrap="square" rtlCol="0">
            <a:spAutoFit/>
          </a:bodyPr>
          <a:lstStyle/>
          <a:p>
            <a:pPr indent="576000" algn="just">
              <a:spcAft>
                <a:spcPts val="600"/>
              </a:spcAft>
            </a:pPr>
            <a:r>
              <a:rPr lang="zh-CN" altLang="en-US" sz="2500" b="1" dirty="0">
                <a:latin typeface="+mn-ea"/>
              </a:rPr>
              <a:t>（二）本田</a:t>
            </a:r>
            <a:r>
              <a:rPr lang="en-US" altLang="zh-CN" sz="2500" b="1" dirty="0" err="1">
                <a:latin typeface="+mn-ea"/>
              </a:rPr>
              <a:t>i</a:t>
            </a:r>
            <a:r>
              <a:rPr lang="en-US" altLang="zh-CN" sz="2500" b="1" dirty="0">
                <a:latin typeface="+mn-ea"/>
              </a:rPr>
              <a:t>-MMD</a:t>
            </a:r>
            <a:r>
              <a:rPr lang="zh-CN" altLang="en-US" sz="2500" b="1" dirty="0">
                <a:latin typeface="+mn-ea"/>
              </a:rPr>
              <a:t>混合动力系统</a:t>
            </a:r>
            <a:endParaRPr lang="en-US" altLang="zh-CN" sz="2500" b="1" dirty="0">
              <a:latin typeface="+mn-ea"/>
            </a:endParaRPr>
          </a:p>
          <a:p>
            <a:pPr indent="576000" algn="just">
              <a:spcAft>
                <a:spcPts val="600"/>
              </a:spcAft>
            </a:pPr>
            <a:r>
              <a:rPr lang="zh-CN" altLang="en-US" sz="2400" dirty="0">
                <a:latin typeface="+mn-ea"/>
              </a:rPr>
              <a:t>本田的混合动力是一套方案的优化系统。本田的智能多模驱动系统由高效发动机、集成双电机的</a:t>
            </a:r>
            <a:r>
              <a:rPr lang="en-US" altLang="zh-CN" sz="2400" dirty="0">
                <a:latin typeface="+mn-ea"/>
              </a:rPr>
              <a:t>E-CVT</a:t>
            </a:r>
            <a:r>
              <a:rPr lang="zh-CN" altLang="en-US" sz="2400" dirty="0">
                <a:latin typeface="+mn-ea"/>
              </a:rPr>
              <a:t>、功率控制单元</a:t>
            </a:r>
            <a:r>
              <a:rPr lang="en-US" altLang="zh-CN" sz="2400" dirty="0">
                <a:latin typeface="+mn-ea"/>
              </a:rPr>
              <a:t>PCU</a:t>
            </a:r>
            <a:r>
              <a:rPr lang="zh-CN" altLang="en-US" sz="2400" dirty="0">
                <a:latin typeface="+mn-ea"/>
              </a:rPr>
              <a:t>及高放电倍率的锂电池组成（图</a:t>
            </a:r>
            <a:r>
              <a:rPr lang="en-US" altLang="zh-CN" sz="2400" dirty="0">
                <a:latin typeface="+mn-ea"/>
              </a:rPr>
              <a:t>5-4-2</a:t>
            </a:r>
            <a:r>
              <a:rPr lang="zh-CN" altLang="en-US" sz="2400" dirty="0">
                <a:latin typeface="+mn-ea"/>
              </a:rPr>
              <a:t>）。</a:t>
            </a:r>
          </a:p>
        </p:txBody>
      </p:sp>
      <p:pic>
        <p:nvPicPr>
          <p:cNvPr id="5" name="图片 4">
            <a:extLst>
              <a:ext uri="{FF2B5EF4-FFF2-40B4-BE49-F238E27FC236}">
                <a16:creationId xmlns:a16="http://schemas.microsoft.com/office/drawing/2014/main" id="{AE475DDD-A55D-0555-74BF-DED0785C05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7681" y="2957660"/>
            <a:ext cx="5876637" cy="3023312"/>
          </a:xfrm>
          <a:prstGeom prst="rect">
            <a:avLst/>
          </a:prstGeom>
        </p:spPr>
      </p:pic>
    </p:spTree>
    <p:extLst>
      <p:ext uri="{BB962C8B-B14F-4D97-AF65-F5344CB8AC3E}">
        <p14:creationId xmlns:p14="http://schemas.microsoft.com/office/powerpoint/2010/main" val="1377140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a:t>
            </a:r>
            <a:r>
              <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rPr>
              <a:t>一</a:t>
            </a:r>
            <a:r>
              <a:rPr lang="zh-CN" altLang="en-US" b="1" dirty="0">
                <a:latin typeface="+mj-ea"/>
              </a:rPr>
              <a:t>　新能源汽车概述</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p:cNvSpPr>
            <a:spLocks noGrp="1"/>
          </p:cNvSpPr>
          <p:nvPr>
            <p:custDataLst>
              <p:tags r:id="rId5"/>
            </p:custDataLst>
          </p:nvPr>
        </p:nvSpPr>
        <p:spPr>
          <a:xfrm>
            <a:off x="838200" y="1859663"/>
            <a:ext cx="10515600" cy="3422475"/>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新能源汽车行业的发展经历了快速增长和技术创新的历程。初期，受限于电池技术和基础设施，新能源汽车的普及率较低。随着锂电池技术的突破和充电网络的建设，续航里程和充电便利性均得到大幅提升。政府政策支持和环保意识的增强进一步推动了市场需求。</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如今，新能源汽车的种类多样，涵盖纯电动、混合动力和氢燃料电池车，广泛应用于私人和公共交通。未来，随着自动驾驶和智能网联技术的融合，新能源汽车将继续引领交通行业向智能化、绿色化方向发展。</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B3878E4-4131-A382-C079-82C8795538EA}"/>
              </a:ext>
            </a:extLst>
          </p:cNvPr>
          <p:cNvSpPr txBox="1"/>
          <p:nvPr/>
        </p:nvSpPr>
        <p:spPr>
          <a:xfrm>
            <a:off x="839999" y="607298"/>
            <a:ext cx="10512000" cy="2015936"/>
          </a:xfrm>
          <a:prstGeom prst="rect">
            <a:avLst/>
          </a:prstGeom>
          <a:noFill/>
        </p:spPr>
        <p:txBody>
          <a:bodyPr wrap="square" rtlCol="0">
            <a:spAutoFit/>
          </a:bodyPr>
          <a:lstStyle/>
          <a:p>
            <a:pPr indent="576000" algn="just">
              <a:spcAft>
                <a:spcPts val="600"/>
              </a:spcAft>
            </a:pPr>
            <a:r>
              <a:rPr lang="zh-CN" altLang="en-US" sz="2500" b="1" dirty="0">
                <a:latin typeface="+mn-ea"/>
              </a:rPr>
              <a:t>（三）丰田</a:t>
            </a:r>
            <a:r>
              <a:rPr lang="en-US" altLang="zh-CN" sz="2500" b="1" dirty="0">
                <a:latin typeface="+mn-ea"/>
              </a:rPr>
              <a:t>THS</a:t>
            </a:r>
            <a:r>
              <a:rPr lang="zh-CN" altLang="en-US" sz="2500" b="1" dirty="0">
                <a:latin typeface="+mn-ea"/>
              </a:rPr>
              <a:t>混合动力系统</a:t>
            </a:r>
            <a:endParaRPr lang="en-US" altLang="zh-CN" sz="2500" b="1" dirty="0">
              <a:latin typeface="+mn-ea"/>
            </a:endParaRPr>
          </a:p>
          <a:p>
            <a:pPr indent="576000" algn="just">
              <a:spcAft>
                <a:spcPts val="600"/>
              </a:spcAft>
            </a:pPr>
            <a:r>
              <a:rPr lang="zh-CN" altLang="en-US" sz="2400" dirty="0">
                <a:latin typeface="+mn-ea"/>
              </a:rPr>
              <a:t>众所周知，丰田汽车公司是最早研发混合动力系统的汽车企业，丰田</a:t>
            </a:r>
            <a:r>
              <a:rPr lang="en-US" altLang="zh-CN" sz="2400" dirty="0">
                <a:latin typeface="+mn-ea"/>
              </a:rPr>
              <a:t>THS</a:t>
            </a:r>
            <a:r>
              <a:rPr lang="zh-CN" altLang="en-US" sz="2400" dirty="0">
                <a:latin typeface="+mn-ea"/>
              </a:rPr>
              <a:t>混动系统主要是由两个电机、一个发动机及一套动力分配装置组成，利用动力分配装置（</a:t>
            </a:r>
            <a:r>
              <a:rPr lang="en-US" altLang="zh-CN" sz="2400" dirty="0">
                <a:latin typeface="+mn-ea"/>
              </a:rPr>
              <a:t>PSD</a:t>
            </a:r>
            <a:r>
              <a:rPr lang="zh-CN" altLang="en-US" sz="2400" dirty="0">
                <a:latin typeface="+mn-ea"/>
              </a:rPr>
              <a:t>）实现发动机和两个电机之间的耦合，由</a:t>
            </a:r>
            <a:r>
              <a:rPr lang="en-US" altLang="zh-CN" sz="2400" dirty="0">
                <a:latin typeface="+mn-ea"/>
              </a:rPr>
              <a:t>PCU</a:t>
            </a:r>
            <a:r>
              <a:rPr lang="zh-CN" altLang="en-US" sz="2400" dirty="0">
                <a:latin typeface="+mn-ea"/>
              </a:rPr>
              <a:t>（功率控制单元）控制整套系统的运转（图</a:t>
            </a:r>
            <a:r>
              <a:rPr lang="en-US" altLang="zh-CN" sz="2400" dirty="0">
                <a:latin typeface="+mn-ea"/>
              </a:rPr>
              <a:t>5-4-3</a:t>
            </a:r>
            <a:r>
              <a:rPr lang="zh-CN" altLang="en-US" sz="2400" dirty="0">
                <a:latin typeface="+mn-ea"/>
              </a:rPr>
              <a:t>）。</a:t>
            </a:r>
          </a:p>
        </p:txBody>
      </p:sp>
      <p:pic>
        <p:nvPicPr>
          <p:cNvPr id="5" name="图片 4">
            <a:extLst>
              <a:ext uri="{FF2B5EF4-FFF2-40B4-BE49-F238E27FC236}">
                <a16:creationId xmlns:a16="http://schemas.microsoft.com/office/drawing/2014/main" id="{E4C8E313-E830-A055-14F9-821FD4C348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2459" y="2635061"/>
            <a:ext cx="5167079" cy="3615641"/>
          </a:xfrm>
          <a:prstGeom prst="rect">
            <a:avLst/>
          </a:prstGeom>
        </p:spPr>
      </p:pic>
    </p:spTree>
    <p:extLst>
      <p:ext uri="{BB962C8B-B14F-4D97-AF65-F5344CB8AC3E}">
        <p14:creationId xmlns:p14="http://schemas.microsoft.com/office/powerpoint/2010/main" val="34973629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F292806-DB0E-4585-8369-730D19594887}"/>
              </a:ext>
            </a:extLst>
          </p:cNvPr>
          <p:cNvSpPr txBox="1"/>
          <p:nvPr/>
        </p:nvSpPr>
        <p:spPr>
          <a:xfrm>
            <a:off x="839999" y="1314450"/>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丰田</a:t>
            </a:r>
            <a:r>
              <a:rPr lang="en-US" altLang="zh-CN" sz="2400" dirty="0">
                <a:latin typeface="+mn-ea"/>
              </a:rPr>
              <a:t>THS</a:t>
            </a:r>
            <a:r>
              <a:rPr lang="zh-CN" altLang="en-US" sz="2400" dirty="0">
                <a:latin typeface="+mn-ea"/>
              </a:rPr>
              <a:t>混合动力系统有两种驱动模式，分别是纯电驱动模式和油电混合驱动模式（图</a:t>
            </a:r>
            <a:r>
              <a:rPr lang="en-US" altLang="zh-CN" sz="2400" dirty="0">
                <a:latin typeface="+mn-ea"/>
              </a:rPr>
              <a:t>5-4-4</a:t>
            </a:r>
            <a:r>
              <a:rPr lang="zh-CN" altLang="en-US" sz="2400" dirty="0">
                <a:latin typeface="+mn-ea"/>
              </a:rPr>
              <a:t>）。</a:t>
            </a:r>
          </a:p>
        </p:txBody>
      </p:sp>
      <p:pic>
        <p:nvPicPr>
          <p:cNvPr id="5" name="图片 4">
            <a:extLst>
              <a:ext uri="{FF2B5EF4-FFF2-40B4-BE49-F238E27FC236}">
                <a16:creationId xmlns:a16="http://schemas.microsoft.com/office/drawing/2014/main" id="{55F4E86A-9B04-BA29-3E24-380703DF3B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2065" y="2810027"/>
            <a:ext cx="7527867" cy="2733523"/>
          </a:xfrm>
          <a:prstGeom prst="rect">
            <a:avLst/>
          </a:prstGeom>
        </p:spPr>
      </p:pic>
    </p:spTree>
    <p:extLst>
      <p:ext uri="{BB962C8B-B14F-4D97-AF65-F5344CB8AC3E}">
        <p14:creationId xmlns:p14="http://schemas.microsoft.com/office/powerpoint/2010/main" val="23522560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4EECC-A232-559C-DAAF-BA4E04E389D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CC795BA-DD77-7801-87F3-D3811021DC55}"/>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33921FAD-2C56-8A96-200C-B1FDC4E94A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456512"/>
            <a:ext cx="10512000" cy="2163118"/>
          </a:xfrm>
          <a:prstGeom prst="rect">
            <a:avLst/>
          </a:prstGeom>
        </p:spPr>
      </p:pic>
    </p:spTree>
    <p:extLst>
      <p:ext uri="{BB962C8B-B14F-4D97-AF65-F5344CB8AC3E}">
        <p14:creationId xmlns:p14="http://schemas.microsoft.com/office/powerpoint/2010/main" val="10475392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BDD49-DACE-5915-C6FC-001DAA5AE9A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0E6ABAB-D5C8-26DD-94A3-0115F8C21EDF}"/>
              </a:ext>
            </a:extLst>
          </p:cNvPr>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1A6AC763-792B-04A0-6B1B-B38F7CB172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6000" y="1164707"/>
            <a:ext cx="8000000" cy="4904762"/>
          </a:xfrm>
          <a:prstGeom prst="rect">
            <a:avLst/>
          </a:prstGeom>
        </p:spPr>
      </p:pic>
    </p:spTree>
    <p:extLst>
      <p:ext uri="{BB962C8B-B14F-4D97-AF65-F5344CB8AC3E}">
        <p14:creationId xmlns:p14="http://schemas.microsoft.com/office/powerpoint/2010/main" val="2896736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06C4C-6DFD-B2F8-0891-B67DC11A0DD9}"/>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FCC62DFB-91A5-AAD5-8965-849287DE65EE}"/>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F067C67C-DF57-93F9-547A-B309676357EC}"/>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F8DB45C4-DD1E-7496-37DE-C9CBACA0B018}"/>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E807DFB4-C448-C72E-8E31-D383B56DF4E6}"/>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CC1EC78E-E35A-BD6A-9006-F77F43F504F7}"/>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2BBA7D99-D6AD-7778-15A9-C38EE21338F2}"/>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学习单元五</a:t>
            </a:r>
            <a:r>
              <a:rPr lang="zh-CN" altLang="en-US" b="1" dirty="0">
                <a:latin typeface="+mj-ea"/>
              </a:rPr>
              <a:t>　电动汽车动力系统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C7A357D8-9BA9-EE7F-85CB-0232996DEE02}"/>
              </a:ext>
            </a:extLst>
          </p:cNvPr>
          <p:cNvSpPr>
            <a:spLocks noGrp="1"/>
          </p:cNvSpPr>
          <p:nvPr>
            <p:custDataLst>
              <p:tags r:id="rId5"/>
            </p:custDataLst>
          </p:nvPr>
        </p:nvSpPr>
        <p:spPr>
          <a:xfrm>
            <a:off x="837883" y="1717763"/>
            <a:ext cx="10515600" cy="3422475"/>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早期电动汽车使用铅酸电池，续航里程短、质量重。随着锂离子电池的广泛应用，电池能量密度和充放电效率显著提高，大幅提升了续航里程和充电速度。</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近年来，磷酸铁锂和三元锂电池技术的进步，进一步提高了电池的安全性和稳定性。固态电池和快充技术正在研发中，有望在未来提供更高的能量密度和更短的充电时间。总体来说，动力电池的发展为电动汽车的性能提升和普及奠定了坚实的基础。</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324048570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A47A6-C737-032E-5BC3-BEFE5E698EC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04259FA-6E12-A039-FFCB-D126C0105633}"/>
              </a:ext>
            </a:extLst>
          </p:cNvPr>
          <p:cNvSpPr txBox="1"/>
          <p:nvPr/>
        </p:nvSpPr>
        <p:spPr>
          <a:xfrm>
            <a:off x="852791" y="653236"/>
            <a:ext cx="10486417" cy="224676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一、动力电池系统基本组成</a:t>
            </a:r>
            <a:endParaRPr lang="en-US" altLang="zh-CN" sz="2600" b="1" dirty="0">
              <a:latin typeface="+mn-ea"/>
            </a:endParaRPr>
          </a:p>
          <a:p>
            <a:pPr indent="575945" algn="just" eaLnBrk="0">
              <a:spcAft>
                <a:spcPts val="600"/>
              </a:spcAft>
            </a:pPr>
            <a:r>
              <a:rPr lang="zh-CN" altLang="en-US" sz="2400" dirty="0">
                <a:latin typeface="+mn-ea"/>
              </a:rPr>
              <a:t>动力电池是新能源汽车的核心，为整车提供驱动车辆行驶的电能。动力电池系统主要由动力电池箱、动力电池模组、辅助元器件和电池管理系统四部分组成，如图</a:t>
            </a:r>
            <a:r>
              <a:rPr lang="en-US" altLang="zh-CN" sz="2400" dirty="0">
                <a:latin typeface="+mn-ea"/>
              </a:rPr>
              <a:t>5-5-1</a:t>
            </a:r>
            <a:r>
              <a:rPr lang="zh-CN" altLang="en-US" sz="2400" dirty="0">
                <a:latin typeface="+mn-ea"/>
              </a:rPr>
              <a:t>所示。</a:t>
            </a:r>
            <a:endParaRPr lang="zh-CN" altLang="zh-CN" sz="2400" dirty="0">
              <a:latin typeface="+mn-ea"/>
            </a:endParaRPr>
          </a:p>
        </p:txBody>
      </p:sp>
      <p:pic>
        <p:nvPicPr>
          <p:cNvPr id="4" name="图片 3">
            <a:extLst>
              <a:ext uri="{FF2B5EF4-FFF2-40B4-BE49-F238E27FC236}">
                <a16:creationId xmlns:a16="http://schemas.microsoft.com/office/drawing/2014/main" id="{69215322-F971-EE6F-7FE8-ACDF863AF3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7216" y="2950434"/>
            <a:ext cx="6057565" cy="3254330"/>
          </a:xfrm>
          <a:prstGeom prst="rect">
            <a:avLst/>
          </a:prstGeom>
        </p:spPr>
      </p:pic>
    </p:spTree>
    <p:extLst>
      <p:ext uri="{BB962C8B-B14F-4D97-AF65-F5344CB8AC3E}">
        <p14:creationId xmlns:p14="http://schemas.microsoft.com/office/powerpoint/2010/main" val="37931778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7106D54-B2CF-C518-997E-3555405B07A8}"/>
              </a:ext>
            </a:extLst>
          </p:cNvPr>
          <p:cNvSpPr txBox="1"/>
          <p:nvPr/>
        </p:nvSpPr>
        <p:spPr>
          <a:xfrm>
            <a:off x="840000" y="415615"/>
            <a:ext cx="10512000" cy="2185214"/>
          </a:xfrm>
          <a:prstGeom prst="rect">
            <a:avLst/>
          </a:prstGeom>
          <a:noFill/>
        </p:spPr>
        <p:txBody>
          <a:bodyPr wrap="square" rtlCol="0">
            <a:spAutoFit/>
          </a:bodyPr>
          <a:lstStyle/>
          <a:p>
            <a:pPr indent="576000" algn="just">
              <a:spcAft>
                <a:spcPts val="600"/>
              </a:spcAft>
            </a:pPr>
            <a:r>
              <a:rPr lang="zh-CN" altLang="en-US" sz="2500" b="1" dirty="0">
                <a:latin typeface="+mn-ea"/>
              </a:rPr>
              <a:t>（一）动力电池箱</a:t>
            </a:r>
            <a:endParaRPr lang="en-US" altLang="zh-CN" sz="2500" b="1" dirty="0">
              <a:latin typeface="+mn-ea"/>
            </a:endParaRPr>
          </a:p>
          <a:p>
            <a:pPr indent="576000" algn="just">
              <a:spcAft>
                <a:spcPts val="600"/>
              </a:spcAft>
            </a:pPr>
            <a:r>
              <a:rPr lang="zh-CN" altLang="en-US" sz="2400" dirty="0">
                <a:latin typeface="+mn-ea"/>
              </a:rPr>
              <a:t>动力电池箱是用来支承、固定和包围动力电池系统的组件，具有承载保护动力电池模组及电气元件的作用。</a:t>
            </a:r>
            <a:endParaRPr lang="en-US" altLang="zh-CN" sz="2400" dirty="0">
              <a:latin typeface="+mn-ea"/>
            </a:endParaRPr>
          </a:p>
          <a:p>
            <a:pPr indent="576000" algn="just">
              <a:spcAft>
                <a:spcPts val="600"/>
              </a:spcAft>
            </a:pPr>
            <a:r>
              <a:rPr lang="zh-CN" altLang="en-US" sz="2400" dirty="0">
                <a:latin typeface="+mn-ea"/>
              </a:rPr>
              <a:t>北汽</a:t>
            </a:r>
            <a:r>
              <a:rPr lang="en-US" altLang="zh-CN" sz="2400" dirty="0">
                <a:latin typeface="+mn-ea"/>
              </a:rPr>
              <a:t>EV160</a:t>
            </a:r>
            <a:r>
              <a:rPr lang="zh-CN" altLang="en-US" sz="2400" dirty="0">
                <a:latin typeface="+mn-ea"/>
              </a:rPr>
              <a:t>车型电池箱体如图</a:t>
            </a:r>
            <a:r>
              <a:rPr lang="en-US" altLang="zh-CN" sz="2400" dirty="0">
                <a:latin typeface="+mn-ea"/>
              </a:rPr>
              <a:t>5-5-2</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t>特斯拉动力电池箱如图</a:t>
            </a:r>
            <a:r>
              <a:rPr lang="en-US" altLang="zh-CN" sz="2400" dirty="0"/>
              <a:t>5-5-3</a:t>
            </a:r>
            <a:r>
              <a:rPr lang="zh-CN" altLang="en-US" sz="2400" dirty="0"/>
              <a:t>所示。</a:t>
            </a:r>
            <a:endParaRPr lang="zh-CN" altLang="en-US" sz="2400" dirty="0">
              <a:latin typeface="+mn-ea"/>
            </a:endParaRPr>
          </a:p>
        </p:txBody>
      </p:sp>
      <p:pic>
        <p:nvPicPr>
          <p:cNvPr id="5" name="图片 4">
            <a:extLst>
              <a:ext uri="{FF2B5EF4-FFF2-40B4-BE49-F238E27FC236}">
                <a16:creationId xmlns:a16="http://schemas.microsoft.com/office/drawing/2014/main" id="{14DD3366-2D87-B4A5-4C02-2BE924CCB6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600829"/>
            <a:ext cx="4321834" cy="3599946"/>
          </a:xfrm>
          <a:prstGeom prst="rect">
            <a:avLst/>
          </a:prstGeom>
        </p:spPr>
      </p:pic>
      <p:pic>
        <p:nvPicPr>
          <p:cNvPr id="7" name="图片 6">
            <a:extLst>
              <a:ext uri="{FF2B5EF4-FFF2-40B4-BE49-F238E27FC236}">
                <a16:creationId xmlns:a16="http://schemas.microsoft.com/office/drawing/2014/main" id="{62C13458-148E-AD00-305B-22A75CCB87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0666" y="3401112"/>
            <a:ext cx="5481334" cy="2799663"/>
          </a:xfrm>
          <a:prstGeom prst="rect">
            <a:avLst/>
          </a:prstGeom>
        </p:spPr>
      </p:pic>
    </p:spTree>
    <p:extLst>
      <p:ext uri="{BB962C8B-B14F-4D97-AF65-F5344CB8AC3E}">
        <p14:creationId xmlns:p14="http://schemas.microsoft.com/office/powerpoint/2010/main" val="30259453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DC6801A-280E-83A6-679D-D0F925757C77}"/>
              </a:ext>
            </a:extLst>
          </p:cNvPr>
          <p:cNvSpPr txBox="1"/>
          <p:nvPr/>
        </p:nvSpPr>
        <p:spPr>
          <a:xfrm>
            <a:off x="840000" y="554071"/>
            <a:ext cx="10512000" cy="2015936"/>
          </a:xfrm>
          <a:prstGeom prst="rect">
            <a:avLst/>
          </a:prstGeom>
          <a:noFill/>
        </p:spPr>
        <p:txBody>
          <a:bodyPr wrap="square" rtlCol="0">
            <a:spAutoFit/>
          </a:bodyPr>
          <a:lstStyle/>
          <a:p>
            <a:pPr indent="576000" algn="just">
              <a:spcAft>
                <a:spcPts val="600"/>
              </a:spcAft>
            </a:pPr>
            <a:r>
              <a:rPr lang="zh-CN" altLang="en-US" sz="2500" b="1" dirty="0">
                <a:latin typeface="+mn-ea"/>
              </a:rPr>
              <a:t>（二）动力电池模组</a:t>
            </a:r>
            <a:endParaRPr lang="en-US" altLang="zh-CN" sz="2500" b="1" dirty="0">
              <a:latin typeface="+mn-ea"/>
            </a:endParaRPr>
          </a:p>
          <a:p>
            <a:pPr indent="576000" algn="just">
              <a:spcAft>
                <a:spcPts val="600"/>
              </a:spcAft>
            </a:pPr>
            <a:r>
              <a:rPr lang="zh-CN" altLang="en-US" sz="2400" dirty="0">
                <a:latin typeface="+mn-ea"/>
              </a:rPr>
              <a:t>电池单体即电芯，是构成动力电池模组的最小单元，如图</a:t>
            </a:r>
            <a:r>
              <a:rPr lang="en-US" altLang="zh-CN" sz="2400" dirty="0">
                <a:latin typeface="+mn-ea"/>
              </a:rPr>
              <a:t>5-5-4</a:t>
            </a:r>
            <a:r>
              <a:rPr lang="zh-CN" altLang="en-US" sz="2400" dirty="0">
                <a:latin typeface="+mn-ea"/>
              </a:rPr>
              <a:t>所示。按正极材料来分，主要有钴酸锂、锰酸锂、磷酸铁锂及镍钴锰酸锂三元材料等。动力电池单体有圆柱形和长方体形，根据壳体材料不同，又有金属外壳和软包外壳等类型。</a:t>
            </a:r>
          </a:p>
        </p:txBody>
      </p:sp>
      <p:pic>
        <p:nvPicPr>
          <p:cNvPr id="6" name="图片 5">
            <a:extLst>
              <a:ext uri="{FF2B5EF4-FFF2-40B4-BE49-F238E27FC236}">
                <a16:creationId xmlns:a16="http://schemas.microsoft.com/office/drawing/2014/main" id="{BA39A568-42A3-D188-D19F-9E6DCEBECB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3903" y="2685443"/>
            <a:ext cx="4864194" cy="3618486"/>
          </a:xfrm>
          <a:prstGeom prst="rect">
            <a:avLst/>
          </a:prstGeom>
        </p:spPr>
      </p:pic>
    </p:spTree>
    <p:extLst>
      <p:ext uri="{BB962C8B-B14F-4D97-AF65-F5344CB8AC3E}">
        <p14:creationId xmlns:p14="http://schemas.microsoft.com/office/powerpoint/2010/main" val="1426652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387D1A6-C06A-BC04-3C60-742F9A41CAFE}"/>
              </a:ext>
            </a:extLst>
          </p:cNvPr>
          <p:cNvSpPr txBox="1"/>
          <p:nvPr/>
        </p:nvSpPr>
        <p:spPr>
          <a:xfrm>
            <a:off x="840000" y="689853"/>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动力电池模组是指电池单体经过串联或并联的方式进行组合，并设置保护线路板及外壳后能够直接提供电能的组合体，如图</a:t>
            </a:r>
            <a:r>
              <a:rPr lang="en-US" altLang="zh-CN" sz="2400" dirty="0">
                <a:latin typeface="+mn-ea"/>
              </a:rPr>
              <a:t>5-5-5</a:t>
            </a:r>
            <a:r>
              <a:rPr lang="zh-CN" altLang="en-US" sz="2400" dirty="0">
                <a:latin typeface="+mn-ea"/>
              </a:rPr>
              <a:t>所示。动力电池模组的组合方法主要有先并后串、先串后并和混联三种，是组成动力电池系统的次级结构之一，如图</a:t>
            </a:r>
            <a:r>
              <a:rPr lang="en-US" altLang="zh-CN" sz="2400" dirty="0">
                <a:latin typeface="+mn-ea"/>
              </a:rPr>
              <a:t>5-5-6</a:t>
            </a:r>
            <a:r>
              <a:rPr lang="zh-CN" altLang="en-US" sz="2400" dirty="0">
                <a:latin typeface="+mn-ea"/>
              </a:rPr>
              <a:t>所示。</a:t>
            </a:r>
          </a:p>
        </p:txBody>
      </p:sp>
      <p:pic>
        <p:nvPicPr>
          <p:cNvPr id="5" name="图片 4">
            <a:extLst>
              <a:ext uri="{FF2B5EF4-FFF2-40B4-BE49-F238E27FC236}">
                <a16:creationId xmlns:a16="http://schemas.microsoft.com/office/drawing/2014/main" id="{FCE64435-F4B8-ECF7-8860-6FECD2947F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26188"/>
            <a:ext cx="3908571" cy="3600000"/>
          </a:xfrm>
          <a:prstGeom prst="rect">
            <a:avLst/>
          </a:prstGeom>
        </p:spPr>
      </p:pic>
      <p:pic>
        <p:nvPicPr>
          <p:cNvPr id="7" name="图片 6">
            <a:extLst>
              <a:ext uri="{FF2B5EF4-FFF2-40B4-BE49-F238E27FC236}">
                <a16:creationId xmlns:a16="http://schemas.microsoft.com/office/drawing/2014/main" id="{6AB246F3-E9C5-BEBE-AE24-1FE359C62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5844" y="2326188"/>
            <a:ext cx="4676156" cy="3600000"/>
          </a:xfrm>
          <a:prstGeom prst="rect">
            <a:avLst/>
          </a:prstGeom>
        </p:spPr>
      </p:pic>
    </p:spTree>
    <p:extLst>
      <p:ext uri="{BB962C8B-B14F-4D97-AF65-F5344CB8AC3E}">
        <p14:creationId xmlns:p14="http://schemas.microsoft.com/office/powerpoint/2010/main" val="19874653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AF938A-98F4-4B66-5DE7-D697021291A7}"/>
              </a:ext>
            </a:extLst>
          </p:cNvPr>
          <p:cNvSpPr txBox="1"/>
          <p:nvPr/>
        </p:nvSpPr>
        <p:spPr>
          <a:xfrm>
            <a:off x="840000" y="561975"/>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不同车型的动力电池模组如图</a:t>
            </a:r>
            <a:r>
              <a:rPr lang="en-US" altLang="zh-CN" sz="2400" dirty="0">
                <a:latin typeface="+mn-ea"/>
              </a:rPr>
              <a:t>5-5-7~</a:t>
            </a:r>
            <a:r>
              <a:rPr lang="zh-CN" altLang="en-US" sz="2400" dirty="0">
                <a:latin typeface="+mn-ea"/>
              </a:rPr>
              <a:t>图</a:t>
            </a:r>
            <a:r>
              <a:rPr lang="en-US" altLang="zh-CN" sz="2400" dirty="0">
                <a:latin typeface="+mn-ea"/>
              </a:rPr>
              <a:t>5-5-10</a:t>
            </a:r>
            <a:r>
              <a:rPr lang="zh-CN" altLang="en-US" sz="2400" dirty="0">
                <a:latin typeface="+mn-ea"/>
              </a:rPr>
              <a:t>所示。</a:t>
            </a:r>
          </a:p>
        </p:txBody>
      </p:sp>
      <p:pic>
        <p:nvPicPr>
          <p:cNvPr id="5" name="图片 4">
            <a:extLst>
              <a:ext uri="{FF2B5EF4-FFF2-40B4-BE49-F238E27FC236}">
                <a16:creationId xmlns:a16="http://schemas.microsoft.com/office/drawing/2014/main" id="{86D82C0A-437F-3325-8D46-EB3D8D3F92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6000" y="1140786"/>
            <a:ext cx="7560000" cy="2799997"/>
          </a:xfrm>
          <a:prstGeom prst="rect">
            <a:avLst/>
          </a:prstGeom>
        </p:spPr>
      </p:pic>
      <p:pic>
        <p:nvPicPr>
          <p:cNvPr id="7" name="图片 6">
            <a:extLst>
              <a:ext uri="{FF2B5EF4-FFF2-40B4-BE49-F238E27FC236}">
                <a16:creationId xmlns:a16="http://schemas.microsoft.com/office/drawing/2014/main" id="{D5A4E79E-A065-0331-EA5A-629100486B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6000" y="4057929"/>
            <a:ext cx="7560000" cy="2251710"/>
          </a:xfrm>
          <a:prstGeom prst="rect">
            <a:avLst/>
          </a:prstGeom>
        </p:spPr>
      </p:pic>
    </p:spTree>
    <p:extLst>
      <p:ext uri="{BB962C8B-B14F-4D97-AF65-F5344CB8AC3E}">
        <p14:creationId xmlns:p14="http://schemas.microsoft.com/office/powerpoint/2010/main" val="38823893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52791" y="2120949"/>
            <a:ext cx="10486417" cy="261610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一、新能源汽车的概念</a:t>
            </a:r>
            <a:endParaRPr lang="en-US" altLang="zh-CN" sz="2600" b="1" dirty="0">
              <a:latin typeface="+mn-ea"/>
            </a:endParaRPr>
          </a:p>
          <a:p>
            <a:pPr indent="575945" algn="just" eaLnBrk="0">
              <a:spcAft>
                <a:spcPts val="600"/>
              </a:spcAft>
            </a:pPr>
            <a:r>
              <a:rPr lang="zh-CN" altLang="en-US" sz="2400" dirty="0">
                <a:latin typeface="+mn-ea"/>
              </a:rPr>
              <a:t>新能源汽车又称替代燃料车，是指采用非常规（非化石燃料）的能源作为动力来源（或使用常规的车用燃料、采用新型车载动力装置），综合车辆的动力控制和驱动方面的先进技术，形成技术原理先进，具有新技术、新结构的车辆。</a:t>
            </a:r>
            <a:endParaRPr lang="zh-CN" altLang="zh-CN" sz="2200" dirty="0">
              <a:latin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FB12710-F556-DCE7-7855-A2BD9EB1A2FF}"/>
              </a:ext>
            </a:extLst>
          </p:cNvPr>
          <p:cNvSpPr txBox="1"/>
          <p:nvPr/>
        </p:nvSpPr>
        <p:spPr>
          <a:xfrm>
            <a:off x="781050" y="390525"/>
            <a:ext cx="10629900" cy="3785652"/>
          </a:xfrm>
          <a:prstGeom prst="rect">
            <a:avLst/>
          </a:prstGeom>
          <a:noFill/>
        </p:spPr>
        <p:txBody>
          <a:bodyPr wrap="square" rtlCol="0">
            <a:spAutoFit/>
          </a:bodyPr>
          <a:lstStyle/>
          <a:p>
            <a:pPr indent="576000" algn="just">
              <a:spcAft>
                <a:spcPts val="600"/>
              </a:spcAft>
            </a:pPr>
            <a:r>
              <a:rPr lang="zh-CN" altLang="en-US" sz="2300" b="1" dirty="0">
                <a:latin typeface="+mn-ea"/>
              </a:rPr>
              <a:t>（三）辅助元器件</a:t>
            </a:r>
            <a:endParaRPr lang="en-US" altLang="zh-CN" sz="2300" b="1" dirty="0">
              <a:latin typeface="+mn-ea"/>
            </a:endParaRPr>
          </a:p>
          <a:p>
            <a:pPr indent="576000" algn="just">
              <a:spcAft>
                <a:spcPts val="600"/>
              </a:spcAft>
            </a:pPr>
            <a:r>
              <a:rPr lang="zh-CN" altLang="en-US" sz="2200" dirty="0">
                <a:latin typeface="+mn-ea"/>
              </a:rPr>
              <a:t>动力电池箱内部的辅助元器件按照作用分类，主要有电子控制单元、继电器组件、信息采集元件、温度调节元件、保护装置及高低压连接线束等部件。下面以北汽</a:t>
            </a:r>
            <a:r>
              <a:rPr lang="en-US" altLang="zh-CN" sz="2200" dirty="0">
                <a:latin typeface="+mn-ea"/>
              </a:rPr>
              <a:t>EV160</a:t>
            </a:r>
            <a:r>
              <a:rPr lang="zh-CN" altLang="en-US" sz="2200" dirty="0">
                <a:latin typeface="+mn-ea"/>
              </a:rPr>
              <a:t>为例进行介绍。</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）主控盒。主控盒（图</a:t>
            </a:r>
            <a:r>
              <a:rPr lang="en-US" altLang="zh-CN" sz="2200" dirty="0">
                <a:latin typeface="+mn-ea"/>
              </a:rPr>
              <a:t>5-5-11</a:t>
            </a:r>
            <a:r>
              <a:rPr lang="zh-CN" altLang="en-US" sz="2200" dirty="0">
                <a:latin typeface="+mn-ea"/>
              </a:rPr>
              <a:t>）是动力电池管理系统的控制中心，用来控制总正继电器、加热继电器及预充继电器，还通过</a:t>
            </a:r>
            <a:r>
              <a:rPr lang="en-US" altLang="zh-CN" sz="2200" dirty="0">
                <a:latin typeface="+mn-ea"/>
              </a:rPr>
              <a:t>CAN</a:t>
            </a:r>
            <a:r>
              <a:rPr lang="zh-CN" altLang="en-US" sz="2200" dirty="0">
                <a:latin typeface="+mn-ea"/>
              </a:rPr>
              <a:t>总线与</a:t>
            </a:r>
            <a:r>
              <a:rPr lang="en-US" altLang="zh-CN" sz="2200" dirty="0">
                <a:latin typeface="+mn-ea"/>
              </a:rPr>
              <a:t>VCU</a:t>
            </a:r>
            <a:r>
              <a:rPr lang="zh-CN" altLang="en-US" sz="2200" dirty="0">
                <a:latin typeface="+mn-ea"/>
              </a:rPr>
              <a:t>进行通信。</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）从控盒。从控盒（图</a:t>
            </a:r>
            <a:r>
              <a:rPr lang="en-US" altLang="zh-CN" sz="2200" dirty="0">
                <a:latin typeface="+mn-ea"/>
              </a:rPr>
              <a:t>5-5-12</a:t>
            </a:r>
            <a:r>
              <a:rPr lang="zh-CN" altLang="en-US" sz="2200" dirty="0">
                <a:latin typeface="+mn-ea"/>
              </a:rPr>
              <a:t>）用来分别采集左右电池组的单体电压和模组温度，然后通过</a:t>
            </a:r>
            <a:r>
              <a:rPr lang="en-US" altLang="zh-CN" sz="2200" dirty="0">
                <a:latin typeface="+mn-ea"/>
              </a:rPr>
              <a:t>CAN</a:t>
            </a:r>
            <a:r>
              <a:rPr lang="zh-CN" altLang="en-US" sz="2200" dirty="0">
                <a:latin typeface="+mn-ea"/>
              </a:rPr>
              <a:t>总线将信息输送给主控盒。</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）高压盒。高压盒（图</a:t>
            </a:r>
            <a:r>
              <a:rPr lang="en-US" altLang="zh-CN" sz="2200" dirty="0">
                <a:latin typeface="+mn-ea"/>
              </a:rPr>
              <a:t>5-5-13</a:t>
            </a:r>
            <a:r>
              <a:rPr lang="zh-CN" altLang="en-US" sz="2200" dirty="0">
                <a:latin typeface="+mn-ea"/>
              </a:rPr>
              <a:t>）的主要作用是采集总电压、电流，检测高压绝缘情况等，然后通过</a:t>
            </a:r>
            <a:r>
              <a:rPr lang="en-US" altLang="zh-CN" sz="2200" dirty="0">
                <a:latin typeface="+mn-ea"/>
              </a:rPr>
              <a:t>CAN</a:t>
            </a:r>
            <a:r>
              <a:rPr lang="zh-CN" altLang="en-US" sz="2200" dirty="0">
                <a:latin typeface="+mn-ea"/>
              </a:rPr>
              <a:t>总线传输给主控盒。</a:t>
            </a:r>
          </a:p>
        </p:txBody>
      </p:sp>
      <p:pic>
        <p:nvPicPr>
          <p:cNvPr id="5" name="图片 4">
            <a:extLst>
              <a:ext uri="{FF2B5EF4-FFF2-40B4-BE49-F238E27FC236}">
                <a16:creationId xmlns:a16="http://schemas.microsoft.com/office/drawing/2014/main" id="{F34EEA5B-2338-8C8C-11A4-9B9165DDF2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049" y="4176177"/>
            <a:ext cx="2216160" cy="2052000"/>
          </a:xfrm>
          <a:prstGeom prst="rect">
            <a:avLst/>
          </a:prstGeom>
        </p:spPr>
      </p:pic>
      <p:pic>
        <p:nvPicPr>
          <p:cNvPr id="7" name="图片 6">
            <a:extLst>
              <a:ext uri="{FF2B5EF4-FFF2-40B4-BE49-F238E27FC236}">
                <a16:creationId xmlns:a16="http://schemas.microsoft.com/office/drawing/2014/main" id="{7B5E30C2-4020-5E27-0A77-0D0A7A5544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5700" y="4176177"/>
            <a:ext cx="3180600" cy="2052000"/>
          </a:xfrm>
          <a:prstGeom prst="rect">
            <a:avLst/>
          </a:prstGeom>
        </p:spPr>
      </p:pic>
      <p:pic>
        <p:nvPicPr>
          <p:cNvPr id="9" name="图片 8">
            <a:extLst>
              <a:ext uri="{FF2B5EF4-FFF2-40B4-BE49-F238E27FC236}">
                <a16:creationId xmlns:a16="http://schemas.microsoft.com/office/drawing/2014/main" id="{34D35D56-D5FF-1E0F-79B1-F862C69E9D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4791" y="4176177"/>
            <a:ext cx="1946225" cy="2052000"/>
          </a:xfrm>
          <a:prstGeom prst="rect">
            <a:avLst/>
          </a:prstGeom>
        </p:spPr>
      </p:pic>
    </p:spTree>
    <p:extLst>
      <p:ext uri="{BB962C8B-B14F-4D97-AF65-F5344CB8AC3E}">
        <p14:creationId xmlns:p14="http://schemas.microsoft.com/office/powerpoint/2010/main" val="3873440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C90F14-2EDA-1F2D-FACD-040726019D72}"/>
              </a:ext>
            </a:extLst>
          </p:cNvPr>
          <p:cNvSpPr txBox="1"/>
          <p:nvPr/>
        </p:nvSpPr>
        <p:spPr>
          <a:xfrm>
            <a:off x="840000" y="447675"/>
            <a:ext cx="10512000" cy="3293209"/>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4</a:t>
            </a:r>
            <a:r>
              <a:rPr lang="zh-CN" altLang="en-US" sz="2200" dirty="0">
                <a:latin typeface="+mn-ea"/>
              </a:rPr>
              <a:t>）高压继电器。电池包内通常设有多个高压继电器（图</a:t>
            </a:r>
            <a:r>
              <a:rPr lang="en-US" altLang="zh-CN" sz="2200" dirty="0">
                <a:latin typeface="+mn-ea"/>
              </a:rPr>
              <a:t>5-5-14</a:t>
            </a:r>
            <a:r>
              <a:rPr lang="zh-CN" altLang="en-US" sz="2200" dirty="0">
                <a:latin typeface="+mn-ea"/>
              </a:rPr>
              <a:t>），也称为断路器或继电器。电池管理系统要完成对继电器的驱动与状态检测，通过与整车控制器通信协调后进行控制。电池包内的继电器一般有总正、总负、预充及加热继电器等。</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5</a:t>
            </a:r>
            <a:r>
              <a:rPr lang="zh-CN" altLang="en-US" sz="2200" dirty="0">
                <a:latin typeface="+mn-ea"/>
              </a:rPr>
              <a:t>）维修开关。维修开关（图</a:t>
            </a:r>
            <a:r>
              <a:rPr lang="en-US" altLang="zh-CN" sz="2200" dirty="0">
                <a:latin typeface="+mn-ea"/>
              </a:rPr>
              <a:t>5-5-15</a:t>
            </a:r>
            <a:r>
              <a:rPr lang="zh-CN" altLang="en-US" sz="2200" dirty="0">
                <a:latin typeface="+mn-ea"/>
              </a:rPr>
              <a:t>）也称为维护插接器或紧急开关，在特定时刻能够实现高压系统的电气隔离，是保证电动汽车高压电气安全的关键部件。在车辆维修或存在漏电危险等特殊情况时，使用维修开关人工切断高压电路。</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6</a:t>
            </a:r>
            <a:r>
              <a:rPr lang="zh-CN" altLang="en-US" sz="2200" dirty="0">
                <a:latin typeface="+mn-ea"/>
              </a:rPr>
              <a:t>）高压断路器。高压断路器（图</a:t>
            </a:r>
            <a:r>
              <a:rPr lang="en-US" altLang="zh-CN" sz="2200" dirty="0">
                <a:latin typeface="+mn-ea"/>
              </a:rPr>
              <a:t>5-5-16</a:t>
            </a:r>
            <a:r>
              <a:rPr lang="zh-CN" altLang="en-US" sz="2200" dirty="0">
                <a:latin typeface="+mn-ea"/>
              </a:rPr>
              <a:t>）也称为高压熔断器、动力电池主保险，它串联在被保护的电路中，用来保护电气设备免受过载和短路电流的损害。</a:t>
            </a:r>
          </a:p>
        </p:txBody>
      </p:sp>
      <p:pic>
        <p:nvPicPr>
          <p:cNvPr id="5" name="图片 4">
            <a:extLst>
              <a:ext uri="{FF2B5EF4-FFF2-40B4-BE49-F238E27FC236}">
                <a16:creationId xmlns:a16="http://schemas.microsoft.com/office/drawing/2014/main" id="{57E51809-5956-C20E-90A2-085E072674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3740884"/>
            <a:ext cx="2081251" cy="2520000"/>
          </a:xfrm>
          <a:prstGeom prst="rect">
            <a:avLst/>
          </a:prstGeom>
        </p:spPr>
      </p:pic>
      <p:pic>
        <p:nvPicPr>
          <p:cNvPr id="7" name="图片 6">
            <a:extLst>
              <a:ext uri="{FF2B5EF4-FFF2-40B4-BE49-F238E27FC236}">
                <a16:creationId xmlns:a16="http://schemas.microsoft.com/office/drawing/2014/main" id="{B68BCA2E-CECC-B61E-1D0C-55E3CB7CF9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0574" y="3740884"/>
            <a:ext cx="3094330" cy="2520000"/>
          </a:xfrm>
          <a:prstGeom prst="rect">
            <a:avLst/>
          </a:prstGeom>
        </p:spPr>
      </p:pic>
      <p:pic>
        <p:nvPicPr>
          <p:cNvPr id="9" name="图片 8">
            <a:extLst>
              <a:ext uri="{FF2B5EF4-FFF2-40B4-BE49-F238E27FC236}">
                <a16:creationId xmlns:a16="http://schemas.microsoft.com/office/drawing/2014/main" id="{0A95ADD5-4E7F-CBBB-64E4-FB821C4471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4227" y="3740884"/>
            <a:ext cx="3117773" cy="2520000"/>
          </a:xfrm>
          <a:prstGeom prst="rect">
            <a:avLst/>
          </a:prstGeom>
        </p:spPr>
      </p:pic>
    </p:spTree>
    <p:extLst>
      <p:ext uri="{BB962C8B-B14F-4D97-AF65-F5344CB8AC3E}">
        <p14:creationId xmlns:p14="http://schemas.microsoft.com/office/powerpoint/2010/main" val="304347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6F04903-2370-B58C-1744-2800A8F5AB91}"/>
              </a:ext>
            </a:extLst>
          </p:cNvPr>
          <p:cNvSpPr txBox="1"/>
          <p:nvPr/>
        </p:nvSpPr>
        <p:spPr>
          <a:xfrm>
            <a:off x="840000" y="500773"/>
            <a:ext cx="10512000" cy="320087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7</a:t>
            </a:r>
            <a:r>
              <a:rPr lang="zh-CN" altLang="en-US" sz="2400" dirty="0">
                <a:latin typeface="+mn-ea"/>
              </a:rPr>
              <a:t>）电加热膜。动力电池的电加热膜（图</a:t>
            </a:r>
            <a:r>
              <a:rPr lang="en-US" altLang="zh-CN" sz="2400" dirty="0">
                <a:latin typeface="+mn-ea"/>
              </a:rPr>
              <a:t>5-5-17</a:t>
            </a:r>
            <a:r>
              <a:rPr lang="zh-CN" altLang="en-US" sz="2400" dirty="0">
                <a:latin typeface="+mn-ea"/>
              </a:rPr>
              <a:t>）外表为一层绝缘硅胶，因此又称为硅胶电热膜或硅橡胶电热片。其是一种采用耐高温、高导热、绝缘性能好、强度高的硅橡胶和耐高温的纤维增强材料，以及金属发热膜电路集合而成的软性电加热膜元件。</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8</a:t>
            </a:r>
            <a:r>
              <a:rPr lang="zh-CN" altLang="en-US" sz="2400" dirty="0">
                <a:latin typeface="+mn-ea"/>
              </a:rPr>
              <a:t>）温度传感器。为了保证电池的使用性能必须使电池在合理的温度范围之内工作，温度传感器（图</a:t>
            </a:r>
            <a:r>
              <a:rPr lang="en-US" altLang="zh-CN" sz="2400" dirty="0">
                <a:latin typeface="+mn-ea"/>
              </a:rPr>
              <a:t>5-5-18</a:t>
            </a:r>
            <a:r>
              <a:rPr lang="zh-CN" altLang="en-US" sz="2400" dirty="0">
                <a:latin typeface="+mn-ea"/>
              </a:rPr>
              <a:t>）用来检测动力电池电芯温度。</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9</a:t>
            </a:r>
            <a:r>
              <a:rPr lang="zh-CN" altLang="en-US" sz="2400" dirty="0">
                <a:latin typeface="+mn-ea"/>
              </a:rPr>
              <a:t>）加热断路器。当动力电池的加热电流过大时熔断，加热断路器熔断（图</a:t>
            </a:r>
            <a:r>
              <a:rPr lang="en-US" altLang="zh-CN" sz="2400" dirty="0">
                <a:latin typeface="+mn-ea"/>
              </a:rPr>
              <a:t>5-5-19</a:t>
            </a:r>
            <a:r>
              <a:rPr lang="zh-CN" altLang="en-US" sz="2400" dirty="0">
                <a:latin typeface="+mn-ea"/>
              </a:rPr>
              <a:t>），用来保护加热系统零部件。</a:t>
            </a:r>
          </a:p>
        </p:txBody>
      </p:sp>
      <p:pic>
        <p:nvPicPr>
          <p:cNvPr id="5" name="图片 4">
            <a:extLst>
              <a:ext uri="{FF2B5EF4-FFF2-40B4-BE49-F238E27FC236}">
                <a16:creationId xmlns:a16="http://schemas.microsoft.com/office/drawing/2014/main" id="{C0D26D2D-75F7-34BA-88C5-9ECE40B949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3701649"/>
            <a:ext cx="3149999" cy="2520000"/>
          </a:xfrm>
          <a:prstGeom prst="rect">
            <a:avLst/>
          </a:prstGeom>
        </p:spPr>
      </p:pic>
      <p:pic>
        <p:nvPicPr>
          <p:cNvPr id="7" name="图片 6">
            <a:extLst>
              <a:ext uri="{FF2B5EF4-FFF2-40B4-BE49-F238E27FC236}">
                <a16:creationId xmlns:a16="http://schemas.microsoft.com/office/drawing/2014/main" id="{AD19EF5D-617C-15E3-02CC-0F793DF77E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0751" y="3701649"/>
            <a:ext cx="2807996" cy="2520000"/>
          </a:xfrm>
          <a:prstGeom prst="rect">
            <a:avLst/>
          </a:prstGeom>
        </p:spPr>
      </p:pic>
      <p:pic>
        <p:nvPicPr>
          <p:cNvPr id="9" name="图片 8">
            <a:extLst>
              <a:ext uri="{FF2B5EF4-FFF2-40B4-BE49-F238E27FC236}">
                <a16:creationId xmlns:a16="http://schemas.microsoft.com/office/drawing/2014/main" id="{B4C23155-CEC6-7A02-C885-5D234E4FF0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9499" y="3701649"/>
            <a:ext cx="3212999" cy="2520000"/>
          </a:xfrm>
          <a:prstGeom prst="rect">
            <a:avLst/>
          </a:prstGeom>
        </p:spPr>
      </p:pic>
    </p:spTree>
    <p:extLst>
      <p:ext uri="{BB962C8B-B14F-4D97-AF65-F5344CB8AC3E}">
        <p14:creationId xmlns:p14="http://schemas.microsoft.com/office/powerpoint/2010/main" val="237812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BE07EB2-43D2-232B-14A2-DEC0D074C9C1}"/>
              </a:ext>
            </a:extLst>
          </p:cNvPr>
          <p:cNvSpPr txBox="1"/>
          <p:nvPr/>
        </p:nvSpPr>
        <p:spPr>
          <a:xfrm>
            <a:off x="840000" y="487396"/>
            <a:ext cx="10512000" cy="275460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10</a:t>
            </a:r>
            <a:r>
              <a:rPr lang="zh-CN" altLang="en-US" sz="2400" dirty="0">
                <a:latin typeface="+mn-ea"/>
              </a:rPr>
              <a:t>）预充电阻。根据电动汽车的安全标准条例，对于高于</a:t>
            </a:r>
            <a:r>
              <a:rPr lang="en-US" altLang="zh-CN" sz="2400" dirty="0">
                <a:latin typeface="+mn-ea"/>
              </a:rPr>
              <a:t>60V</a:t>
            </a:r>
            <a:r>
              <a:rPr lang="zh-CN" altLang="en-US" sz="2400" dirty="0">
                <a:latin typeface="+mn-ea"/>
              </a:rPr>
              <a:t>的高压系统，其上电过程必须大于</a:t>
            </a:r>
            <a:r>
              <a:rPr lang="en-US" altLang="zh-CN" sz="2400" dirty="0">
                <a:latin typeface="+mn-ea"/>
              </a:rPr>
              <a:t>100ms</a:t>
            </a:r>
            <a:r>
              <a:rPr lang="zh-CN" altLang="en-US" sz="2400" dirty="0">
                <a:latin typeface="+mn-ea"/>
              </a:rPr>
              <a:t>。在上电过程中应该采用预充过程来缓解高压冲击，以提高整车的安全性能。</a:t>
            </a:r>
            <a:endParaRPr lang="en-US" altLang="zh-CN" sz="2400" dirty="0">
              <a:latin typeface="+mn-ea"/>
            </a:endParaRPr>
          </a:p>
          <a:p>
            <a:pPr indent="576000" algn="just">
              <a:spcAft>
                <a:spcPts val="600"/>
              </a:spcAft>
            </a:pPr>
            <a:r>
              <a:rPr lang="zh-CN" altLang="en-US" sz="2400" dirty="0">
                <a:latin typeface="+mn-ea"/>
              </a:rPr>
              <a:t>预充管理是新能源汽车必不可少的重要环节。其主要作用是给驱动电机控制器的大电容进行充电和缩小高压系统电压差，以减少高压继电器在接触时产生的火花拉弧，降低冲击、增加安全性。预充电阻（图</a:t>
            </a:r>
            <a:r>
              <a:rPr lang="en-US" altLang="zh-CN" sz="2400" dirty="0">
                <a:latin typeface="+mn-ea"/>
              </a:rPr>
              <a:t>5-5-20</a:t>
            </a:r>
            <a:r>
              <a:rPr lang="zh-CN" altLang="en-US" sz="2400" dirty="0">
                <a:latin typeface="+mn-ea"/>
              </a:rPr>
              <a:t>）与预充继电器配合工作，共同完成车辆的预充电过程，如图</a:t>
            </a:r>
            <a:r>
              <a:rPr lang="en-US" altLang="zh-CN" sz="2400" dirty="0">
                <a:latin typeface="+mn-ea"/>
              </a:rPr>
              <a:t>5-5-21</a:t>
            </a:r>
            <a:r>
              <a:rPr lang="zh-CN" altLang="en-US" sz="2400" dirty="0">
                <a:latin typeface="+mn-ea"/>
              </a:rPr>
              <a:t>所示。</a:t>
            </a:r>
          </a:p>
        </p:txBody>
      </p:sp>
      <p:pic>
        <p:nvPicPr>
          <p:cNvPr id="5" name="图片 4">
            <a:extLst>
              <a:ext uri="{FF2B5EF4-FFF2-40B4-BE49-F238E27FC236}">
                <a16:creationId xmlns:a16="http://schemas.microsoft.com/office/drawing/2014/main" id="{573982AD-0F50-FC2A-E23C-2C381D8D7C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3241996"/>
            <a:ext cx="3471404" cy="2628000"/>
          </a:xfrm>
          <a:prstGeom prst="rect">
            <a:avLst/>
          </a:prstGeom>
        </p:spPr>
      </p:pic>
      <p:pic>
        <p:nvPicPr>
          <p:cNvPr id="7" name="图片 6">
            <a:extLst>
              <a:ext uri="{FF2B5EF4-FFF2-40B4-BE49-F238E27FC236}">
                <a16:creationId xmlns:a16="http://schemas.microsoft.com/office/drawing/2014/main" id="{6367CAC4-4D1D-335D-2EF4-984D146BAA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3241711"/>
            <a:ext cx="4952381" cy="2628571"/>
          </a:xfrm>
          <a:prstGeom prst="rect">
            <a:avLst/>
          </a:prstGeom>
        </p:spPr>
      </p:pic>
    </p:spTree>
    <p:extLst>
      <p:ext uri="{BB962C8B-B14F-4D97-AF65-F5344CB8AC3E}">
        <p14:creationId xmlns:p14="http://schemas.microsoft.com/office/powerpoint/2010/main" val="42668326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10A93C3-8540-D0F6-9D98-A59149994BB7}"/>
              </a:ext>
            </a:extLst>
          </p:cNvPr>
          <p:cNvSpPr txBox="1"/>
          <p:nvPr/>
        </p:nvSpPr>
        <p:spPr>
          <a:xfrm>
            <a:off x="840000" y="542925"/>
            <a:ext cx="10512000" cy="275460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11</a:t>
            </a:r>
            <a:r>
              <a:rPr lang="zh-CN" altLang="en-US" sz="2400" dirty="0">
                <a:latin typeface="+mn-ea"/>
              </a:rPr>
              <a:t>）分流器。新能源汽车动力电池工作电流的测量方案主要有霍尔式电流传感器和电阻分流器两种。分流器是一个能够通过极大电流的电阻，其阻值是严格设计好的，串接在直流电路里。当高压电流过分流器时，分流器两端产生毫伏级直流电压差值信号，该信号输送给电池管理系统，用以计量该直流电路里的电流值，如图</a:t>
            </a:r>
            <a:r>
              <a:rPr lang="en-US" altLang="zh-CN" sz="2400" dirty="0">
                <a:latin typeface="+mn-ea"/>
              </a:rPr>
              <a:t>5-5-22</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12</a:t>
            </a:r>
            <a:r>
              <a:rPr lang="zh-CN" altLang="en-US" sz="2400" dirty="0">
                <a:latin typeface="+mn-ea"/>
              </a:rPr>
              <a:t>）连接线束。动力电池箱体内部连接线束主要可分为高压线缆、低压线缆和</a:t>
            </a:r>
            <a:r>
              <a:rPr lang="en-US" altLang="zh-CN" sz="2400" dirty="0">
                <a:latin typeface="+mn-ea"/>
              </a:rPr>
              <a:t>CAN</a:t>
            </a:r>
            <a:r>
              <a:rPr lang="zh-CN" altLang="en-US" sz="2400" dirty="0">
                <a:latin typeface="+mn-ea"/>
              </a:rPr>
              <a:t>信号线，如图</a:t>
            </a:r>
            <a:r>
              <a:rPr lang="en-US" altLang="zh-CN" sz="2400" dirty="0">
                <a:latin typeface="+mn-ea"/>
              </a:rPr>
              <a:t>5-5-23</a:t>
            </a:r>
            <a:r>
              <a:rPr lang="zh-CN" altLang="en-US" sz="2400" dirty="0">
                <a:latin typeface="+mn-ea"/>
              </a:rPr>
              <a:t>所示。</a:t>
            </a:r>
          </a:p>
        </p:txBody>
      </p:sp>
      <p:pic>
        <p:nvPicPr>
          <p:cNvPr id="5" name="图片 4">
            <a:extLst>
              <a:ext uri="{FF2B5EF4-FFF2-40B4-BE49-F238E27FC236}">
                <a16:creationId xmlns:a16="http://schemas.microsoft.com/office/drawing/2014/main" id="{9B317607-7472-AB17-175E-65FF4353D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0402" y="3429000"/>
            <a:ext cx="3686746" cy="2700000"/>
          </a:xfrm>
          <a:prstGeom prst="rect">
            <a:avLst/>
          </a:prstGeom>
        </p:spPr>
      </p:pic>
      <p:pic>
        <p:nvPicPr>
          <p:cNvPr id="7" name="图片 6">
            <a:extLst>
              <a:ext uri="{FF2B5EF4-FFF2-40B4-BE49-F238E27FC236}">
                <a16:creationId xmlns:a16="http://schemas.microsoft.com/office/drawing/2014/main" id="{8637AB53-3E84-0A14-D0DD-3BAEA393D0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4853" y="3429000"/>
            <a:ext cx="3539042" cy="2700000"/>
          </a:xfrm>
          <a:prstGeom prst="rect">
            <a:avLst/>
          </a:prstGeom>
        </p:spPr>
      </p:pic>
    </p:spTree>
    <p:extLst>
      <p:ext uri="{BB962C8B-B14F-4D97-AF65-F5344CB8AC3E}">
        <p14:creationId xmlns:p14="http://schemas.microsoft.com/office/powerpoint/2010/main" val="4258152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B9CFBE0-20EF-FA69-CBDE-310A3941B772}"/>
              </a:ext>
            </a:extLst>
          </p:cNvPr>
          <p:cNvSpPr txBox="1"/>
          <p:nvPr/>
        </p:nvSpPr>
        <p:spPr>
          <a:xfrm>
            <a:off x="840000" y="390525"/>
            <a:ext cx="10512000" cy="2385268"/>
          </a:xfrm>
          <a:prstGeom prst="rect">
            <a:avLst/>
          </a:prstGeom>
          <a:noFill/>
        </p:spPr>
        <p:txBody>
          <a:bodyPr wrap="square" rtlCol="0">
            <a:spAutoFit/>
          </a:bodyPr>
          <a:lstStyle/>
          <a:p>
            <a:pPr indent="576000" algn="just">
              <a:spcAft>
                <a:spcPts val="600"/>
              </a:spcAft>
            </a:pPr>
            <a:r>
              <a:rPr lang="zh-CN" altLang="en-US" sz="2500" b="1" dirty="0">
                <a:latin typeface="+mn-ea"/>
              </a:rPr>
              <a:t>（四）电池管理系统</a:t>
            </a:r>
            <a:endParaRPr lang="en-US" altLang="zh-CN" sz="2500" b="1" dirty="0">
              <a:latin typeface="+mn-ea"/>
            </a:endParaRPr>
          </a:p>
          <a:p>
            <a:pPr indent="576000" algn="just">
              <a:spcAft>
                <a:spcPts val="600"/>
              </a:spcAft>
            </a:pPr>
            <a:r>
              <a:rPr lang="zh-CN" altLang="en-US" sz="2400" dirty="0">
                <a:latin typeface="+mn-ea"/>
              </a:rPr>
              <a:t>电池管理系统（图</a:t>
            </a:r>
            <a:r>
              <a:rPr lang="en-US" altLang="zh-CN" sz="2400" dirty="0">
                <a:latin typeface="+mn-ea"/>
              </a:rPr>
              <a:t>5-5-24</a:t>
            </a:r>
            <a:r>
              <a:rPr lang="zh-CN" altLang="en-US" sz="2400" dirty="0">
                <a:latin typeface="+mn-ea"/>
              </a:rPr>
              <a:t>），英文简称</a:t>
            </a:r>
            <a:r>
              <a:rPr lang="en-US" altLang="zh-CN" sz="2400" dirty="0">
                <a:latin typeface="+mn-ea"/>
              </a:rPr>
              <a:t>BMS</a:t>
            </a:r>
            <a:r>
              <a:rPr lang="zh-CN" altLang="en-US" sz="2400" dirty="0">
                <a:latin typeface="+mn-ea"/>
              </a:rPr>
              <a:t>，是电池保护和管理的核心部件。在动力电池系统中，它的作用就相当于人的大脑。它不仅要保证电池安全可靠的使用，而且要充分发挥电池的能力和延长其使用寿命。其作为电池和整车控制器及驾驶者沟通的桥梁，通过控制接触器控制动力电池组的充放电，并向</a:t>
            </a:r>
            <a:r>
              <a:rPr lang="en-US" altLang="zh-CN" sz="2400" dirty="0">
                <a:latin typeface="+mn-ea"/>
              </a:rPr>
              <a:t>VCU</a:t>
            </a:r>
            <a:r>
              <a:rPr lang="zh-CN" altLang="en-US" sz="2400" dirty="0">
                <a:latin typeface="+mn-ea"/>
              </a:rPr>
              <a:t>上报动力电池系统的基本参数及故障信息。</a:t>
            </a:r>
          </a:p>
        </p:txBody>
      </p:sp>
      <p:pic>
        <p:nvPicPr>
          <p:cNvPr id="5" name="图片 4">
            <a:extLst>
              <a:ext uri="{FF2B5EF4-FFF2-40B4-BE49-F238E27FC236}">
                <a16:creationId xmlns:a16="http://schemas.microsoft.com/office/drawing/2014/main" id="{0DFCD77A-56E3-9A7E-AF40-B1ECCDE059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2960" y="2985343"/>
            <a:ext cx="4786080" cy="3647703"/>
          </a:xfrm>
          <a:prstGeom prst="rect">
            <a:avLst/>
          </a:prstGeom>
        </p:spPr>
      </p:pic>
    </p:spTree>
    <p:extLst>
      <p:ext uri="{BB962C8B-B14F-4D97-AF65-F5344CB8AC3E}">
        <p14:creationId xmlns:p14="http://schemas.microsoft.com/office/powerpoint/2010/main" val="20483671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E90293B-6F0A-2BA4-683A-0EAAA201E548}"/>
              </a:ext>
            </a:extLst>
          </p:cNvPr>
          <p:cNvSpPr txBox="1"/>
          <p:nvPr/>
        </p:nvSpPr>
        <p:spPr>
          <a:xfrm>
            <a:off x="840000" y="1213008"/>
            <a:ext cx="10512000" cy="4431983"/>
          </a:xfrm>
          <a:prstGeom prst="rect">
            <a:avLst/>
          </a:prstGeom>
          <a:noFill/>
        </p:spPr>
        <p:txBody>
          <a:bodyPr wrap="square" rtlCol="0">
            <a:spAutoFit/>
          </a:bodyPr>
          <a:lstStyle/>
          <a:p>
            <a:pPr indent="576000" algn="just">
              <a:spcAft>
                <a:spcPts val="600"/>
              </a:spcAft>
            </a:pPr>
            <a:r>
              <a:rPr lang="zh-CN" altLang="en-US" sz="2600" b="1" dirty="0">
                <a:latin typeface="+mn-ea"/>
              </a:rPr>
              <a:t>二、电池管理系统认知</a:t>
            </a:r>
            <a:endParaRPr lang="en-US" altLang="zh-CN" sz="2600" b="1" dirty="0">
              <a:latin typeface="+mn-ea"/>
            </a:endParaRPr>
          </a:p>
          <a:p>
            <a:pPr indent="576000" algn="just">
              <a:spcAft>
                <a:spcPts val="600"/>
              </a:spcAft>
            </a:pPr>
            <a:r>
              <a:rPr lang="zh-CN" altLang="en-US" sz="2400" dirty="0">
                <a:latin typeface="+mn-ea"/>
              </a:rPr>
              <a:t>电池管理系统作为电池和整车控制器（</a:t>
            </a:r>
            <a:r>
              <a:rPr lang="en-US" altLang="zh-CN" sz="2400" dirty="0">
                <a:latin typeface="+mn-ea"/>
              </a:rPr>
              <a:t>VCU</a:t>
            </a:r>
            <a:r>
              <a:rPr lang="zh-CN" altLang="en-US" sz="2400" dirty="0">
                <a:latin typeface="+mn-ea"/>
              </a:rPr>
              <a:t>）及驾驶者沟通的桥梁，通过控制接触器控制动力电池组的充放电，并向</a:t>
            </a:r>
            <a:r>
              <a:rPr lang="en-US" altLang="zh-CN" sz="2400" dirty="0">
                <a:latin typeface="+mn-ea"/>
              </a:rPr>
              <a:t>VCU</a:t>
            </a:r>
            <a:r>
              <a:rPr lang="zh-CN" altLang="en-US" sz="2400" dirty="0">
                <a:latin typeface="+mn-ea"/>
              </a:rPr>
              <a:t>上报动力电池系统的基本参数和故障信息。电池管理系统不仅要保证电池安全可靠的使用，而且要充分发挥电池的能力和延长电池的使用寿命，是电池保护和管理的核心部件。</a:t>
            </a:r>
            <a:endParaRPr lang="en-US" altLang="zh-CN" sz="2400" dirty="0">
              <a:latin typeface="+mn-ea"/>
            </a:endParaRPr>
          </a:p>
          <a:p>
            <a:pPr indent="576000" algn="just">
              <a:spcAft>
                <a:spcPts val="600"/>
              </a:spcAft>
            </a:pPr>
            <a:r>
              <a:rPr lang="zh-CN" altLang="en-US" sz="2500" b="1" dirty="0">
                <a:latin typeface="+mn-ea"/>
              </a:rPr>
              <a:t>（一）电池管理系统的结构</a:t>
            </a:r>
            <a:endParaRPr lang="en-US" altLang="zh-CN" sz="2500" b="1" dirty="0">
              <a:latin typeface="+mn-ea"/>
            </a:endParaRPr>
          </a:p>
          <a:p>
            <a:pPr indent="576000" algn="just">
              <a:spcAft>
                <a:spcPts val="600"/>
              </a:spcAft>
            </a:pPr>
            <a:r>
              <a:rPr lang="en-US" altLang="zh-CN" sz="2400" dirty="0">
                <a:latin typeface="+mn-ea"/>
              </a:rPr>
              <a:t>BMS</a:t>
            </a:r>
            <a:r>
              <a:rPr lang="zh-CN" altLang="en-US" sz="2400" dirty="0">
                <a:latin typeface="+mn-ea"/>
              </a:rPr>
              <a:t>作为电池和整车控制器及驾驶者沟通的桥梁，通过控制接触器控制动力电池组的充放电，并向</a:t>
            </a:r>
            <a:r>
              <a:rPr lang="en-US" altLang="zh-CN" sz="2400" dirty="0">
                <a:latin typeface="+mn-ea"/>
              </a:rPr>
              <a:t>VCU</a:t>
            </a:r>
            <a:r>
              <a:rPr lang="zh-CN" altLang="en-US" sz="2400" dirty="0">
                <a:latin typeface="+mn-ea"/>
              </a:rPr>
              <a:t>上报动力电池系统的基本参数及故障信息。电池管理系统主要包括数据采集单元、计算及控制单元、均衡单元、控制执行单元和通信单元等。</a:t>
            </a:r>
            <a:r>
              <a:rPr lang="en-US" altLang="zh-CN" sz="2400" dirty="0">
                <a:latin typeface="+mn-ea"/>
              </a:rPr>
              <a:t>BMS</a:t>
            </a:r>
            <a:r>
              <a:rPr lang="zh-CN" altLang="en-US" sz="2400" dirty="0">
                <a:latin typeface="+mn-ea"/>
              </a:rPr>
              <a:t>的软件用于监测电池的电压、电流、</a:t>
            </a:r>
            <a:r>
              <a:rPr lang="en-US" altLang="zh-CN" sz="2400" dirty="0">
                <a:latin typeface="+mn-ea"/>
              </a:rPr>
              <a:t>SOC</a:t>
            </a:r>
            <a:r>
              <a:rPr lang="zh-CN" altLang="en-US" sz="2400" dirty="0">
                <a:latin typeface="+mn-ea"/>
              </a:rPr>
              <a:t>值、绝缘电阻值、温度值，通过与</a:t>
            </a:r>
            <a:r>
              <a:rPr lang="en-US" altLang="zh-CN" sz="2400" dirty="0">
                <a:latin typeface="+mn-ea"/>
              </a:rPr>
              <a:t>VCU</a:t>
            </a:r>
            <a:r>
              <a:rPr lang="zh-CN" altLang="en-US" sz="2400" dirty="0">
                <a:latin typeface="+mn-ea"/>
              </a:rPr>
              <a:t>、充电机通信来控制动力电池系统的充放电。</a:t>
            </a:r>
          </a:p>
        </p:txBody>
      </p:sp>
    </p:spTree>
    <p:extLst>
      <p:ext uri="{BB962C8B-B14F-4D97-AF65-F5344CB8AC3E}">
        <p14:creationId xmlns:p14="http://schemas.microsoft.com/office/powerpoint/2010/main" val="400982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5B03D8-6E3F-B81D-6B4A-7E6B07322F5B}"/>
              </a:ext>
            </a:extLst>
          </p:cNvPr>
          <p:cNvSpPr txBox="1"/>
          <p:nvPr/>
        </p:nvSpPr>
        <p:spPr>
          <a:xfrm>
            <a:off x="840000" y="1081397"/>
            <a:ext cx="10512000" cy="830997"/>
          </a:xfrm>
          <a:prstGeom prst="rect">
            <a:avLst/>
          </a:prstGeom>
          <a:noFill/>
        </p:spPr>
        <p:txBody>
          <a:bodyPr wrap="square" rtlCol="0">
            <a:spAutoFit/>
          </a:bodyPr>
          <a:lstStyle/>
          <a:p>
            <a:pPr indent="576000" algn="just">
              <a:spcAft>
                <a:spcPts val="600"/>
              </a:spcAft>
            </a:pPr>
            <a:r>
              <a:rPr lang="en-US" altLang="zh-CN" sz="2400" dirty="0">
                <a:latin typeface="+mn-ea"/>
              </a:rPr>
              <a:t>BMS</a:t>
            </a:r>
            <a:r>
              <a:rPr lang="zh-CN" altLang="en-US" sz="2400" dirty="0">
                <a:latin typeface="+mn-ea"/>
              </a:rPr>
              <a:t>的硬件不仅包括主板、从板及高压盒，还包括采集电压、电流、温度等数据的电子器件，如图</a:t>
            </a:r>
            <a:r>
              <a:rPr lang="en-US" altLang="zh-CN" sz="2400" dirty="0">
                <a:latin typeface="+mn-ea"/>
              </a:rPr>
              <a:t>5-5-25</a:t>
            </a:r>
            <a:r>
              <a:rPr lang="zh-CN" altLang="en-US" sz="2400" dirty="0">
                <a:latin typeface="+mn-ea"/>
              </a:rPr>
              <a:t>所示。</a:t>
            </a:r>
          </a:p>
        </p:txBody>
      </p:sp>
      <p:pic>
        <p:nvPicPr>
          <p:cNvPr id="5" name="图片 4">
            <a:extLst>
              <a:ext uri="{FF2B5EF4-FFF2-40B4-BE49-F238E27FC236}">
                <a16:creationId xmlns:a16="http://schemas.microsoft.com/office/drawing/2014/main" id="{F1F85AFD-DA33-C5CD-94A2-3AB8C366C1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1487" y="2167133"/>
            <a:ext cx="6429026" cy="3609470"/>
          </a:xfrm>
          <a:prstGeom prst="rect">
            <a:avLst/>
          </a:prstGeom>
        </p:spPr>
      </p:pic>
    </p:spTree>
    <p:extLst>
      <p:ext uri="{BB962C8B-B14F-4D97-AF65-F5344CB8AC3E}">
        <p14:creationId xmlns:p14="http://schemas.microsoft.com/office/powerpoint/2010/main" val="8535132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4AFF7A-75D0-2AF6-C97C-F4A366B108B9}"/>
              </a:ext>
            </a:extLst>
          </p:cNvPr>
          <p:cNvSpPr txBox="1"/>
          <p:nvPr/>
        </p:nvSpPr>
        <p:spPr>
          <a:xfrm>
            <a:off x="840000" y="320457"/>
            <a:ext cx="10512000" cy="3108543"/>
          </a:xfrm>
          <a:prstGeom prst="rect">
            <a:avLst/>
          </a:prstGeom>
          <a:noFill/>
        </p:spPr>
        <p:txBody>
          <a:bodyPr wrap="square" rtlCol="0">
            <a:spAutoFit/>
          </a:bodyPr>
          <a:lstStyle/>
          <a:p>
            <a:pPr indent="576000" algn="just">
              <a:spcAft>
                <a:spcPts val="600"/>
              </a:spcAft>
            </a:pPr>
            <a:r>
              <a:rPr lang="zh-CN" altLang="en-US" sz="2300" b="1" dirty="0">
                <a:latin typeface="+mn-ea"/>
              </a:rPr>
              <a:t>（二）电池管理系统的工作原理</a:t>
            </a:r>
            <a:endParaRPr lang="en-US" altLang="zh-CN" sz="2300" b="1" dirty="0">
              <a:latin typeface="+mn-ea"/>
            </a:endParaRPr>
          </a:p>
          <a:p>
            <a:pPr indent="576000" algn="just">
              <a:spcAft>
                <a:spcPts val="600"/>
              </a:spcAft>
            </a:pPr>
            <a:r>
              <a:rPr lang="zh-CN" altLang="en-US" sz="2200" dirty="0">
                <a:latin typeface="+mn-ea"/>
              </a:rPr>
              <a:t>电池管理系统的工作原理可以简要概括为以下几点（图</a:t>
            </a:r>
            <a:r>
              <a:rPr lang="en-US" altLang="zh-CN" sz="2200" dirty="0">
                <a:latin typeface="+mn-ea"/>
              </a:rPr>
              <a:t>5-5-26</a:t>
            </a:r>
            <a:r>
              <a:rPr lang="zh-CN" altLang="en-US" sz="2200" dirty="0">
                <a:latin typeface="+mn-ea"/>
              </a:rPr>
              <a:t>）：</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）数据采集电路（传感器）采集电池状态信号（电压、电流、温度等）数据后，通过</a:t>
            </a:r>
            <a:r>
              <a:rPr lang="en-US" altLang="zh-CN" sz="2200" dirty="0">
                <a:latin typeface="+mn-ea"/>
              </a:rPr>
              <a:t>CAN</a:t>
            </a:r>
            <a:r>
              <a:rPr lang="zh-CN" altLang="en-US" sz="2200" dirty="0">
                <a:latin typeface="+mn-ea"/>
              </a:rPr>
              <a:t>总线将数据传送给电子控制单元进行数据处理和分析；</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）电池管理系统根据分析结果对系统内的相关功能模块（执行器）发出控制指令（如控制风机开、关等），并向外界传递参数信息；</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）电池管理系统能通过</a:t>
            </a:r>
            <a:r>
              <a:rPr lang="en-US" altLang="zh-CN" sz="2200" dirty="0">
                <a:latin typeface="+mn-ea"/>
              </a:rPr>
              <a:t>CAN</a:t>
            </a:r>
            <a:r>
              <a:rPr lang="zh-CN" altLang="en-US" sz="2200" dirty="0">
                <a:latin typeface="+mn-ea"/>
              </a:rPr>
              <a:t>与组合仪表、充电机等进行通信，实现参数显示、充电监控等功能。</a:t>
            </a:r>
          </a:p>
        </p:txBody>
      </p:sp>
      <p:pic>
        <p:nvPicPr>
          <p:cNvPr id="5" name="图片 4">
            <a:extLst>
              <a:ext uri="{FF2B5EF4-FFF2-40B4-BE49-F238E27FC236}">
                <a16:creationId xmlns:a16="http://schemas.microsoft.com/office/drawing/2014/main" id="{AFE46D23-3B65-CC96-DA57-9DD47FCF2B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0619" y="3369818"/>
            <a:ext cx="5690762" cy="3167725"/>
          </a:xfrm>
          <a:prstGeom prst="rect">
            <a:avLst/>
          </a:prstGeom>
        </p:spPr>
      </p:pic>
    </p:spTree>
    <p:extLst>
      <p:ext uri="{BB962C8B-B14F-4D97-AF65-F5344CB8AC3E}">
        <p14:creationId xmlns:p14="http://schemas.microsoft.com/office/powerpoint/2010/main" val="19884708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B72CC87-E1FC-031E-B9E0-9BD494D03C9F}"/>
              </a:ext>
            </a:extLst>
          </p:cNvPr>
          <p:cNvSpPr txBox="1"/>
          <p:nvPr/>
        </p:nvSpPr>
        <p:spPr>
          <a:xfrm>
            <a:off x="840000" y="600075"/>
            <a:ext cx="10512000" cy="1661993"/>
          </a:xfrm>
          <a:prstGeom prst="rect">
            <a:avLst/>
          </a:prstGeom>
          <a:noFill/>
        </p:spPr>
        <p:txBody>
          <a:bodyPr wrap="square" rtlCol="0">
            <a:spAutoFit/>
          </a:bodyPr>
          <a:lstStyle/>
          <a:p>
            <a:pPr indent="576000" algn="just">
              <a:spcAft>
                <a:spcPts val="600"/>
              </a:spcAft>
            </a:pPr>
            <a:r>
              <a:rPr lang="zh-CN" altLang="en-US" sz="2500" b="1" dirty="0">
                <a:latin typeface="+mn-ea"/>
              </a:rPr>
              <a:t>（三）电池管理系统的功能</a:t>
            </a:r>
            <a:endParaRPr lang="en-US" altLang="zh-CN" sz="2500" b="1" dirty="0">
              <a:latin typeface="+mn-ea"/>
            </a:endParaRPr>
          </a:p>
          <a:p>
            <a:pPr indent="576000" algn="just">
              <a:spcAft>
                <a:spcPts val="600"/>
              </a:spcAft>
            </a:pPr>
            <a:r>
              <a:rPr lang="zh-CN" altLang="en-US" sz="2400" dirty="0">
                <a:latin typeface="+mn-ea"/>
              </a:rPr>
              <a:t>电池管理系统的功能主要包括数据采集、状态估计、热管理、数据显示与通信、安全管理、能量管理和故障诊断。其中，前六项为电池管理系统的基本功能。能量管理功能中包括了电池电量均衡的功能，如图</a:t>
            </a:r>
            <a:r>
              <a:rPr lang="en-US" altLang="zh-CN" sz="2400" dirty="0">
                <a:latin typeface="+mn-ea"/>
              </a:rPr>
              <a:t>5-5-27</a:t>
            </a:r>
            <a:r>
              <a:rPr lang="zh-CN" altLang="en-US" sz="2400" dirty="0">
                <a:latin typeface="+mn-ea"/>
              </a:rPr>
              <a:t>所示。</a:t>
            </a:r>
          </a:p>
        </p:txBody>
      </p:sp>
      <p:pic>
        <p:nvPicPr>
          <p:cNvPr id="5" name="图片 4">
            <a:extLst>
              <a:ext uri="{FF2B5EF4-FFF2-40B4-BE49-F238E27FC236}">
                <a16:creationId xmlns:a16="http://schemas.microsoft.com/office/drawing/2014/main" id="{D0F7D565-41EE-85AF-2156-9C6C165D06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4835" y="2262068"/>
            <a:ext cx="5962329" cy="4096341"/>
          </a:xfrm>
          <a:prstGeom prst="rect">
            <a:avLst/>
          </a:prstGeom>
        </p:spPr>
      </p:pic>
    </p:spTree>
    <p:extLst>
      <p:ext uri="{BB962C8B-B14F-4D97-AF65-F5344CB8AC3E}">
        <p14:creationId xmlns:p14="http://schemas.microsoft.com/office/powerpoint/2010/main" val="2375393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4291992-0B7E-0FE4-86C8-F755FD569ABF}"/>
              </a:ext>
            </a:extLst>
          </p:cNvPr>
          <p:cNvSpPr txBox="1"/>
          <p:nvPr/>
        </p:nvSpPr>
        <p:spPr>
          <a:xfrm>
            <a:off x="840000" y="369652"/>
            <a:ext cx="10512000" cy="2492990"/>
          </a:xfrm>
          <a:prstGeom prst="rect">
            <a:avLst/>
          </a:prstGeom>
          <a:noFill/>
        </p:spPr>
        <p:txBody>
          <a:bodyPr wrap="square" rtlCol="0">
            <a:spAutoFit/>
          </a:bodyPr>
          <a:lstStyle/>
          <a:p>
            <a:pPr indent="576000" algn="just">
              <a:spcAft>
                <a:spcPts val="600"/>
              </a:spcAft>
            </a:pPr>
            <a:r>
              <a:rPr lang="zh-CN" altLang="en-US" sz="2600" b="1" dirty="0">
                <a:latin typeface="+mn-ea"/>
              </a:rPr>
              <a:t>二、纯电动汽车的主要系统</a:t>
            </a:r>
            <a:endParaRPr lang="en-US" altLang="zh-CN" sz="2600" b="1" dirty="0">
              <a:latin typeface="+mn-ea"/>
            </a:endParaRPr>
          </a:p>
          <a:p>
            <a:pPr indent="576000" algn="just">
              <a:spcAft>
                <a:spcPts val="600"/>
              </a:spcAft>
            </a:pPr>
            <a:r>
              <a:rPr lang="en-US" altLang="zh-CN" sz="2400" b="1" dirty="0">
                <a:latin typeface="+mn-ea"/>
              </a:rPr>
              <a:t>1.</a:t>
            </a:r>
            <a:r>
              <a:rPr lang="zh-CN" altLang="en-US" sz="2400" b="1" dirty="0">
                <a:latin typeface="+mn-ea"/>
              </a:rPr>
              <a:t>电源系统</a:t>
            </a:r>
            <a:endParaRPr lang="en-US" altLang="zh-CN" sz="2400" b="1" dirty="0">
              <a:latin typeface="+mn-ea"/>
            </a:endParaRPr>
          </a:p>
          <a:p>
            <a:pPr indent="576000" algn="just">
              <a:spcAft>
                <a:spcPts val="600"/>
              </a:spcAft>
            </a:pPr>
            <a:r>
              <a:rPr lang="zh-CN" altLang="en-US" sz="2400" dirty="0">
                <a:latin typeface="+mn-ea"/>
              </a:rPr>
              <a:t>电源系统主要包括动力电池、电池管理系统、车载充电机及辅助动力源等。动力电池是电动汽车的动力源，是能量的存储装置。目前的纯电动汽车以锂离子蓄电池为主（包括磷酸铁锂离子蓄电池、三元锂离子蓄电池等），如图</a:t>
            </a:r>
            <a:r>
              <a:rPr lang="en-US" altLang="zh-CN" sz="2400" dirty="0">
                <a:latin typeface="+mn-ea"/>
              </a:rPr>
              <a:t>5-1-1</a:t>
            </a:r>
            <a:r>
              <a:rPr lang="zh-CN" altLang="en-US" sz="2400" dirty="0">
                <a:latin typeface="+mn-ea"/>
              </a:rPr>
              <a:t>所示。</a:t>
            </a:r>
          </a:p>
        </p:txBody>
      </p:sp>
      <p:pic>
        <p:nvPicPr>
          <p:cNvPr id="6" name="图片 5">
            <a:extLst>
              <a:ext uri="{FF2B5EF4-FFF2-40B4-BE49-F238E27FC236}">
                <a16:creationId xmlns:a16="http://schemas.microsoft.com/office/drawing/2014/main" id="{765DF2BA-B3E1-90FC-87E2-62B30E29AA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3130" y="2855823"/>
            <a:ext cx="5225739" cy="3632525"/>
          </a:xfrm>
          <a:prstGeom prst="rect">
            <a:avLst/>
          </a:prstGeom>
        </p:spPr>
      </p:pic>
    </p:spTree>
    <p:extLst>
      <p:ext uri="{BB962C8B-B14F-4D97-AF65-F5344CB8AC3E}">
        <p14:creationId xmlns:p14="http://schemas.microsoft.com/office/powerpoint/2010/main" val="9361104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73BE1A6-F814-DE62-45EB-1A2647222EBC}"/>
              </a:ext>
            </a:extLst>
          </p:cNvPr>
          <p:cNvSpPr txBox="1"/>
          <p:nvPr/>
        </p:nvSpPr>
        <p:spPr>
          <a:xfrm>
            <a:off x="840000" y="542925"/>
            <a:ext cx="10512000" cy="3200876"/>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数据采集</a:t>
            </a:r>
            <a:endParaRPr lang="en-US" altLang="zh-CN" sz="2400" b="1" dirty="0">
              <a:latin typeface="+mn-ea"/>
            </a:endParaRPr>
          </a:p>
          <a:p>
            <a:pPr indent="576000" algn="just">
              <a:spcAft>
                <a:spcPts val="600"/>
              </a:spcAft>
            </a:pPr>
            <a:r>
              <a:rPr lang="zh-CN" altLang="en-US" sz="2400" dirty="0">
                <a:latin typeface="+mn-ea"/>
              </a:rPr>
              <a:t>数据采集是电池管理系统所有功能的基础，需要采集的信息有电池组总电压、电流、电池模块电压和温度。电池的荷电状态和剩余电量的计算、充放电优化、故障预警等功能都是以监测的各种电池参数为依据的。</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电压采集。电池的电压最能体现电池的性能状态，既可以用于过充、过放等故障保护，也可以用于初步估计电池的剩余电量。电池组中每块电池两端的引线也接入电池管理系统主体部分，以实现电池管理对电池组总电压、每块电池端电压的信号采集，如图</a:t>
            </a:r>
            <a:r>
              <a:rPr lang="en-US" altLang="zh-CN" sz="2400" dirty="0">
                <a:latin typeface="+mn-ea"/>
              </a:rPr>
              <a:t>5-5-28</a:t>
            </a:r>
            <a:r>
              <a:rPr lang="zh-CN" altLang="en-US" sz="2400" dirty="0">
                <a:latin typeface="+mn-ea"/>
              </a:rPr>
              <a:t>所示。</a:t>
            </a:r>
          </a:p>
        </p:txBody>
      </p:sp>
      <p:pic>
        <p:nvPicPr>
          <p:cNvPr id="5" name="图片 4">
            <a:extLst>
              <a:ext uri="{FF2B5EF4-FFF2-40B4-BE49-F238E27FC236}">
                <a16:creationId xmlns:a16="http://schemas.microsoft.com/office/drawing/2014/main" id="{1DB6C889-1002-4635-652D-CFA1726423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3857" y="3996048"/>
            <a:ext cx="6024286" cy="2319027"/>
          </a:xfrm>
          <a:prstGeom prst="rect">
            <a:avLst/>
          </a:prstGeom>
        </p:spPr>
      </p:pic>
    </p:spTree>
    <p:extLst>
      <p:ext uri="{BB962C8B-B14F-4D97-AF65-F5344CB8AC3E}">
        <p14:creationId xmlns:p14="http://schemas.microsoft.com/office/powerpoint/2010/main" val="1252451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B19F314-A203-4C8B-8F81-BDC8DD459234}"/>
              </a:ext>
            </a:extLst>
          </p:cNvPr>
          <p:cNvSpPr txBox="1"/>
          <p:nvPr/>
        </p:nvSpPr>
        <p:spPr>
          <a:xfrm>
            <a:off x="840000" y="1076325"/>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电流采集。电流采集可用于判断是否出现过放或过流。还可以通过对电流与时间的积分，估算电池的剩余电量等。在电池箱中安装有检测电池组电流的霍尔传感器，霍尔传感器将检测到的电池组电流信号输入电池管理系统的中央处理器中，如图</a:t>
            </a:r>
            <a:r>
              <a:rPr lang="en-US" altLang="zh-CN" sz="2400" dirty="0">
                <a:latin typeface="+mn-ea"/>
              </a:rPr>
              <a:t>5-5-29</a:t>
            </a:r>
            <a:r>
              <a:rPr lang="zh-CN" altLang="en-US" sz="2400" dirty="0">
                <a:latin typeface="+mn-ea"/>
              </a:rPr>
              <a:t>所示。</a:t>
            </a:r>
          </a:p>
        </p:txBody>
      </p:sp>
      <p:pic>
        <p:nvPicPr>
          <p:cNvPr id="5" name="图片 4">
            <a:extLst>
              <a:ext uri="{FF2B5EF4-FFF2-40B4-BE49-F238E27FC236}">
                <a16:creationId xmlns:a16="http://schemas.microsoft.com/office/drawing/2014/main" id="{8676A630-A2E0-AC38-717F-6376CA4906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6897" y="3067193"/>
            <a:ext cx="6458206" cy="2714482"/>
          </a:xfrm>
          <a:prstGeom prst="rect">
            <a:avLst/>
          </a:prstGeom>
        </p:spPr>
      </p:pic>
    </p:spTree>
    <p:extLst>
      <p:ext uri="{BB962C8B-B14F-4D97-AF65-F5344CB8AC3E}">
        <p14:creationId xmlns:p14="http://schemas.microsoft.com/office/powerpoint/2010/main" val="10900101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23F5C19-8192-FA8F-BDA7-3C1013ADFC56}"/>
              </a:ext>
            </a:extLst>
          </p:cNvPr>
          <p:cNvSpPr txBox="1"/>
          <p:nvPr/>
        </p:nvSpPr>
        <p:spPr>
          <a:xfrm>
            <a:off x="840000" y="1016041"/>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温度采集。温度采集主要是用于防止电池组温度过高，发生安全事故，并对剩余容量计算进行补偿，电池组上每块电池表面安装了温度传感器，它们把检测到的各块电池温度信号送入电池管理系统中央处理器中，如图</a:t>
            </a:r>
            <a:r>
              <a:rPr lang="en-US" altLang="zh-CN" sz="2400" dirty="0">
                <a:latin typeface="+mn-ea"/>
              </a:rPr>
              <a:t>5-5-30</a:t>
            </a:r>
            <a:r>
              <a:rPr lang="zh-CN" altLang="en-US" sz="2400" dirty="0">
                <a:latin typeface="+mn-ea"/>
              </a:rPr>
              <a:t>所示。</a:t>
            </a:r>
          </a:p>
        </p:txBody>
      </p:sp>
      <p:pic>
        <p:nvPicPr>
          <p:cNvPr id="5" name="图片 4">
            <a:extLst>
              <a:ext uri="{FF2B5EF4-FFF2-40B4-BE49-F238E27FC236}">
                <a16:creationId xmlns:a16="http://schemas.microsoft.com/office/drawing/2014/main" id="{9CB21240-EFDB-1342-3E10-06ED7E9D5C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1983" y="2960310"/>
            <a:ext cx="5648034" cy="2881649"/>
          </a:xfrm>
          <a:prstGeom prst="rect">
            <a:avLst/>
          </a:prstGeom>
        </p:spPr>
      </p:pic>
    </p:spTree>
    <p:extLst>
      <p:ext uri="{BB962C8B-B14F-4D97-AF65-F5344CB8AC3E}">
        <p14:creationId xmlns:p14="http://schemas.microsoft.com/office/powerpoint/2010/main" val="41941690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7CB316C-490E-99FA-B121-620EEBAE6AA2}"/>
              </a:ext>
            </a:extLst>
          </p:cNvPr>
          <p:cNvSpPr txBox="1"/>
          <p:nvPr/>
        </p:nvSpPr>
        <p:spPr>
          <a:xfrm>
            <a:off x="790575" y="466725"/>
            <a:ext cx="10610850" cy="3647152"/>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电池状态估计</a:t>
            </a:r>
            <a:endParaRPr lang="en-US" altLang="zh-CN" sz="2400" b="1" dirty="0">
              <a:latin typeface="+mn-ea"/>
            </a:endParaRPr>
          </a:p>
          <a:p>
            <a:pPr indent="576000" algn="just">
              <a:spcAft>
                <a:spcPts val="600"/>
              </a:spcAft>
            </a:pPr>
            <a:r>
              <a:rPr lang="zh-CN" altLang="en-US" sz="2400" dirty="0">
                <a:latin typeface="+mn-ea"/>
              </a:rPr>
              <a:t>用于电池状态估计的参数主要有两个，即电池组剩余电量（</a:t>
            </a:r>
            <a:r>
              <a:rPr lang="en-US" altLang="zh-CN" sz="2400" dirty="0">
                <a:latin typeface="+mn-ea"/>
              </a:rPr>
              <a:t>SOC</a:t>
            </a:r>
            <a:r>
              <a:rPr lang="zh-CN" altLang="en-US" sz="2400" dirty="0">
                <a:latin typeface="+mn-ea"/>
              </a:rPr>
              <a:t>）和电池组健康状态（</a:t>
            </a:r>
            <a:r>
              <a:rPr lang="en-US" altLang="zh-CN" sz="2400" dirty="0">
                <a:latin typeface="+mn-ea"/>
              </a:rPr>
              <a:t>SOH</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a:t>
            </a:r>
            <a:r>
              <a:rPr lang="en-US" altLang="zh-CN" sz="2400" dirty="0">
                <a:latin typeface="+mn-ea"/>
              </a:rPr>
              <a:t>SOC</a:t>
            </a:r>
            <a:r>
              <a:rPr lang="zh-CN" altLang="en-US" sz="2400" dirty="0">
                <a:latin typeface="+mn-ea"/>
              </a:rPr>
              <a:t>用来提示电池组剩余电量，是计算和估计电动车续驶里程的基础，</a:t>
            </a:r>
            <a:r>
              <a:rPr lang="en-US" altLang="zh-CN" sz="2400" dirty="0">
                <a:latin typeface="+mn-ea"/>
              </a:rPr>
              <a:t>SOC</a:t>
            </a:r>
            <a:r>
              <a:rPr lang="zh-CN" altLang="en-US" sz="2400" dirty="0">
                <a:latin typeface="+mn-ea"/>
              </a:rPr>
              <a:t>是防止动力电池过充电和过放电的主要依据。其值为电池在一定放电倍率下，剩余电量与相同条件下额定容量的比值，如图</a:t>
            </a:r>
            <a:r>
              <a:rPr lang="en-US" altLang="zh-CN" sz="2400" dirty="0">
                <a:latin typeface="+mn-ea"/>
              </a:rPr>
              <a:t>5-5-31</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）在行业内，一般用</a:t>
            </a:r>
            <a:r>
              <a:rPr lang="en-US" altLang="zh-CN" sz="2400" dirty="0">
                <a:latin typeface="+mn-ea"/>
              </a:rPr>
              <a:t>SOH</a:t>
            </a:r>
            <a:r>
              <a:rPr lang="zh-CN" altLang="en-US" sz="2400" dirty="0">
                <a:latin typeface="+mn-ea"/>
              </a:rPr>
              <a:t>表示电池组的健康状态，可以为</a:t>
            </a:r>
            <a:r>
              <a:rPr lang="en-US" altLang="zh-CN" sz="2400" dirty="0">
                <a:latin typeface="+mn-ea"/>
              </a:rPr>
              <a:t>SOH</a:t>
            </a:r>
            <a:r>
              <a:rPr lang="zh-CN" altLang="en-US" sz="2400" dirty="0">
                <a:latin typeface="+mn-ea"/>
              </a:rPr>
              <a:t>进行如下定义：在某一条件下，电池可放出电量与新电池额定容量的比值，如图</a:t>
            </a:r>
            <a:r>
              <a:rPr lang="en-US" altLang="zh-CN" sz="2400" dirty="0">
                <a:latin typeface="+mn-ea"/>
              </a:rPr>
              <a:t>5-5-32</a:t>
            </a:r>
            <a:r>
              <a:rPr lang="zh-CN" altLang="en-US" sz="2400" dirty="0">
                <a:latin typeface="+mn-ea"/>
              </a:rPr>
              <a:t>所示。</a:t>
            </a:r>
          </a:p>
        </p:txBody>
      </p:sp>
      <p:pic>
        <p:nvPicPr>
          <p:cNvPr id="5" name="图片 4">
            <a:extLst>
              <a:ext uri="{FF2B5EF4-FFF2-40B4-BE49-F238E27FC236}">
                <a16:creationId xmlns:a16="http://schemas.microsoft.com/office/drawing/2014/main" id="{A05D8B2F-E1BD-12F3-ED4D-F667916B2B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575" y="4113876"/>
            <a:ext cx="4212000" cy="1980000"/>
          </a:xfrm>
          <a:prstGeom prst="rect">
            <a:avLst/>
          </a:prstGeom>
        </p:spPr>
      </p:pic>
      <p:pic>
        <p:nvPicPr>
          <p:cNvPr id="7" name="图片 6">
            <a:extLst>
              <a:ext uri="{FF2B5EF4-FFF2-40B4-BE49-F238E27FC236}">
                <a16:creationId xmlns:a16="http://schemas.microsoft.com/office/drawing/2014/main" id="{EA894BB3-9B62-43B1-4CB7-60BA4E289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8418" y="4113876"/>
            <a:ext cx="4483007" cy="1980000"/>
          </a:xfrm>
          <a:prstGeom prst="rect">
            <a:avLst/>
          </a:prstGeom>
        </p:spPr>
      </p:pic>
    </p:spTree>
    <p:extLst>
      <p:ext uri="{BB962C8B-B14F-4D97-AF65-F5344CB8AC3E}">
        <p14:creationId xmlns:p14="http://schemas.microsoft.com/office/powerpoint/2010/main" val="21103566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A197ABE-F1E5-8343-4D4A-BDC4858B55C2}"/>
              </a:ext>
            </a:extLst>
          </p:cNvPr>
          <p:cNvSpPr txBox="1"/>
          <p:nvPr/>
        </p:nvSpPr>
        <p:spPr>
          <a:xfrm>
            <a:off x="840000" y="1420758"/>
            <a:ext cx="10512000" cy="4016484"/>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动力电池组的热管理</a:t>
            </a:r>
            <a:endParaRPr lang="en-US" altLang="zh-CN" sz="2400" b="1" dirty="0">
              <a:latin typeface="+mn-ea"/>
            </a:endParaRPr>
          </a:p>
          <a:p>
            <a:pPr indent="576000" algn="just">
              <a:spcAft>
                <a:spcPts val="600"/>
              </a:spcAft>
            </a:pPr>
            <a:r>
              <a:rPr lang="zh-CN" altLang="en-US" sz="2400" dirty="0">
                <a:latin typeface="+mn-ea"/>
              </a:rPr>
              <a:t>热管理主要是对动力电池组的冷却系统和冷却装置（风扇或液泵）的检测及控制。当电池工作温度高于适宜工作温度上限时对电池进行冷却，低于适宜工作温度下限时对电池进行加热，使电池工作在适当的温度范围内，并在电池工作过程中降低各个电池模块的温度差异，保持电池单体间温度的均衡。</a:t>
            </a:r>
            <a:endParaRPr lang="en-US" altLang="zh-CN" sz="2400" dirty="0">
              <a:latin typeface="+mn-ea"/>
            </a:endParaRPr>
          </a:p>
          <a:p>
            <a:pPr indent="576000" algn="just">
              <a:spcAft>
                <a:spcPts val="600"/>
              </a:spcAft>
            </a:pPr>
            <a:r>
              <a:rPr lang="en-US" altLang="zh-CN" sz="2400" b="1" dirty="0">
                <a:latin typeface="+mn-ea"/>
              </a:rPr>
              <a:t>4.</a:t>
            </a:r>
            <a:r>
              <a:rPr lang="zh-CN" altLang="en-US" sz="2400" b="1" dirty="0">
                <a:latin typeface="+mn-ea"/>
              </a:rPr>
              <a:t>数据通信与显示</a:t>
            </a:r>
            <a:endParaRPr lang="en-US" altLang="zh-CN" sz="2400" b="1" dirty="0">
              <a:latin typeface="+mn-ea"/>
            </a:endParaRPr>
          </a:p>
          <a:p>
            <a:pPr indent="576000" algn="just">
              <a:spcAft>
                <a:spcPts val="600"/>
              </a:spcAft>
            </a:pPr>
            <a:r>
              <a:rPr lang="zh-CN" altLang="en-US" sz="2400" dirty="0">
                <a:latin typeface="+mn-ea"/>
              </a:rPr>
              <a:t>电池管理系统通过通信接口实现电池参数和信息与车载设备或非车载设备的通信，为充放电控制、整车控制提供数据依据，是电池管理系统的重要功能之一。</a:t>
            </a:r>
          </a:p>
        </p:txBody>
      </p:sp>
    </p:spTree>
    <p:extLst>
      <p:ext uri="{BB962C8B-B14F-4D97-AF65-F5344CB8AC3E}">
        <p14:creationId xmlns:p14="http://schemas.microsoft.com/office/powerpoint/2010/main" val="29233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C51A720-9902-5FF2-6FFE-81CD2B0B9066}"/>
              </a:ext>
            </a:extLst>
          </p:cNvPr>
          <p:cNvSpPr txBox="1"/>
          <p:nvPr/>
        </p:nvSpPr>
        <p:spPr>
          <a:xfrm>
            <a:off x="840000" y="497732"/>
            <a:ext cx="10512000" cy="2092881"/>
          </a:xfrm>
          <a:prstGeom prst="rect">
            <a:avLst/>
          </a:prstGeom>
          <a:noFill/>
        </p:spPr>
        <p:txBody>
          <a:bodyPr wrap="square" rtlCol="0">
            <a:spAutoFit/>
          </a:bodyPr>
          <a:lstStyle/>
          <a:p>
            <a:pPr indent="576000" algn="just">
              <a:spcAft>
                <a:spcPts val="600"/>
              </a:spcAft>
            </a:pPr>
            <a:r>
              <a:rPr lang="en-US" altLang="zh-CN" sz="2400" b="1" dirty="0">
                <a:latin typeface="+mn-ea"/>
              </a:rPr>
              <a:t>5.</a:t>
            </a:r>
            <a:r>
              <a:rPr lang="zh-CN" altLang="en-US" sz="2400" b="1" dirty="0">
                <a:latin typeface="+mn-ea"/>
              </a:rPr>
              <a:t>安全管理</a:t>
            </a:r>
            <a:endParaRPr lang="en-US" altLang="zh-CN" sz="2400" b="1" dirty="0">
              <a:latin typeface="+mn-ea"/>
            </a:endParaRPr>
          </a:p>
          <a:p>
            <a:pPr indent="576000" algn="just">
              <a:spcAft>
                <a:spcPts val="600"/>
              </a:spcAft>
            </a:pPr>
            <a:r>
              <a:rPr lang="zh-CN" altLang="en-US" sz="2400" dirty="0">
                <a:latin typeface="+mn-ea"/>
              </a:rPr>
              <a:t>安全管理主要用于监视电池电压、电流、温度等是否超过正常范围，防止电池组过充电、过放电。及时准确地掌握电池组或单体电池的各项状态信息，在异常状态出现时及时发出报警信号或断开电路，防止意外事故的发生。</a:t>
            </a:r>
            <a:endParaRPr lang="en-US" altLang="zh-CN" sz="2400" dirty="0">
              <a:latin typeface="+mn-ea"/>
            </a:endParaRPr>
          </a:p>
          <a:p>
            <a:pPr indent="576000" algn="just">
              <a:spcAft>
                <a:spcPts val="600"/>
              </a:spcAft>
            </a:pPr>
            <a:r>
              <a:rPr lang="zh-CN" altLang="en-US" sz="2400" dirty="0">
                <a:latin typeface="+mn-ea"/>
              </a:rPr>
              <a:t>此外，电池管理系统还要对动力电池进行绝缘监控（图</a:t>
            </a:r>
            <a:r>
              <a:rPr lang="en-US" altLang="zh-CN" sz="2400" dirty="0">
                <a:latin typeface="+mn-ea"/>
              </a:rPr>
              <a:t>5-5-33</a:t>
            </a:r>
            <a:r>
              <a:rPr lang="zh-CN" altLang="en-US" sz="2400" dirty="0">
                <a:latin typeface="+mn-ea"/>
              </a:rPr>
              <a:t>）。</a:t>
            </a:r>
          </a:p>
        </p:txBody>
      </p:sp>
      <p:pic>
        <p:nvPicPr>
          <p:cNvPr id="5" name="图片 4">
            <a:extLst>
              <a:ext uri="{FF2B5EF4-FFF2-40B4-BE49-F238E27FC236}">
                <a16:creationId xmlns:a16="http://schemas.microsoft.com/office/drawing/2014/main" id="{C691633E-71C0-2B41-98F9-4644402664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1562" y="2590613"/>
            <a:ext cx="5128876" cy="4130334"/>
          </a:xfrm>
          <a:prstGeom prst="rect">
            <a:avLst/>
          </a:prstGeom>
        </p:spPr>
      </p:pic>
    </p:spTree>
    <p:extLst>
      <p:ext uri="{BB962C8B-B14F-4D97-AF65-F5344CB8AC3E}">
        <p14:creationId xmlns:p14="http://schemas.microsoft.com/office/powerpoint/2010/main" val="1382816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9DE2041-D681-AF12-934F-A4AAF478B8D7}"/>
              </a:ext>
            </a:extLst>
          </p:cNvPr>
          <p:cNvSpPr txBox="1"/>
          <p:nvPr/>
        </p:nvSpPr>
        <p:spPr>
          <a:xfrm>
            <a:off x="840000" y="954620"/>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6.</a:t>
            </a:r>
            <a:r>
              <a:rPr lang="zh-CN" altLang="en-US" sz="2400" b="1" dirty="0">
                <a:latin typeface="+mn-ea"/>
              </a:rPr>
              <a:t>能量管理</a:t>
            </a:r>
            <a:endParaRPr lang="en-US" altLang="zh-CN" sz="2400" b="1" dirty="0">
              <a:latin typeface="+mn-ea"/>
            </a:endParaRPr>
          </a:p>
          <a:p>
            <a:pPr indent="576000" algn="just">
              <a:spcAft>
                <a:spcPts val="600"/>
              </a:spcAft>
            </a:pPr>
            <a:r>
              <a:rPr lang="zh-CN" altLang="en-US" sz="2400" dirty="0">
                <a:latin typeface="+mn-ea"/>
              </a:rPr>
              <a:t>能量管理是指对电流的充放电控制，即按事先设定的充放电控制标准，根据</a:t>
            </a:r>
            <a:r>
              <a:rPr lang="en-US" altLang="zh-CN" sz="2400" dirty="0">
                <a:latin typeface="+mn-ea"/>
              </a:rPr>
              <a:t>SOC</a:t>
            </a:r>
            <a:r>
              <a:rPr lang="zh-CN" altLang="en-US" sz="2400" dirty="0">
                <a:latin typeface="+mn-ea"/>
              </a:rPr>
              <a:t>、</a:t>
            </a:r>
            <a:r>
              <a:rPr lang="en-US" altLang="zh-CN" sz="2400" dirty="0">
                <a:latin typeface="+mn-ea"/>
              </a:rPr>
              <a:t>SOH</a:t>
            </a:r>
            <a:r>
              <a:rPr lang="zh-CN" altLang="en-US" sz="2400" dirty="0">
                <a:latin typeface="+mn-ea"/>
              </a:rPr>
              <a:t>和温度来限定电池的充放电电流，并对电池组单体或模块进行电量均衡等，可有效防止过充或过放。能量管理主要包括充电过程控制和放电功率控制两个部分，如图</a:t>
            </a:r>
            <a:r>
              <a:rPr lang="en-US" altLang="zh-CN" sz="2400" dirty="0">
                <a:latin typeface="+mn-ea"/>
              </a:rPr>
              <a:t>5-5-34</a:t>
            </a:r>
            <a:r>
              <a:rPr lang="zh-CN" altLang="en-US" sz="2400" dirty="0">
                <a:latin typeface="+mn-ea"/>
              </a:rPr>
              <a:t>所示。</a:t>
            </a:r>
          </a:p>
        </p:txBody>
      </p:sp>
      <p:pic>
        <p:nvPicPr>
          <p:cNvPr id="5" name="图片 4">
            <a:extLst>
              <a:ext uri="{FF2B5EF4-FFF2-40B4-BE49-F238E27FC236}">
                <a16:creationId xmlns:a16="http://schemas.microsoft.com/office/drawing/2014/main" id="{181AE1A6-83F6-2E6F-72F8-16C0E118A5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2863" y="3108486"/>
            <a:ext cx="5486274" cy="2794894"/>
          </a:xfrm>
          <a:prstGeom prst="rect">
            <a:avLst/>
          </a:prstGeom>
        </p:spPr>
      </p:pic>
    </p:spTree>
    <p:extLst>
      <p:ext uri="{BB962C8B-B14F-4D97-AF65-F5344CB8AC3E}">
        <p14:creationId xmlns:p14="http://schemas.microsoft.com/office/powerpoint/2010/main" val="20352391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07FA135-969D-3BE3-5F5C-E0FA69776B62}"/>
              </a:ext>
            </a:extLst>
          </p:cNvPr>
          <p:cNvSpPr txBox="1"/>
          <p:nvPr/>
        </p:nvSpPr>
        <p:spPr>
          <a:xfrm>
            <a:off x="840000" y="466650"/>
            <a:ext cx="4782587" cy="5924699"/>
          </a:xfrm>
          <a:prstGeom prst="rect">
            <a:avLst/>
          </a:prstGeom>
          <a:noFill/>
        </p:spPr>
        <p:txBody>
          <a:bodyPr wrap="square" rtlCol="0">
            <a:spAutoFit/>
          </a:bodyPr>
          <a:lstStyle/>
          <a:p>
            <a:pPr indent="576000" algn="just">
              <a:spcAft>
                <a:spcPts val="600"/>
              </a:spcAft>
            </a:pPr>
            <a:r>
              <a:rPr lang="en-US" altLang="zh-CN" sz="2200" b="1" dirty="0">
                <a:latin typeface="+mn-ea"/>
              </a:rPr>
              <a:t>7.</a:t>
            </a:r>
            <a:r>
              <a:rPr lang="zh-CN" altLang="en-US" sz="2200" b="1" dirty="0">
                <a:latin typeface="+mn-ea"/>
              </a:rPr>
              <a:t>故障诊断</a:t>
            </a:r>
            <a:endParaRPr lang="en-US" altLang="zh-CN" sz="2200" b="1" dirty="0">
              <a:latin typeface="+mn-ea"/>
            </a:endParaRPr>
          </a:p>
          <a:p>
            <a:pPr indent="576000" algn="just">
              <a:spcAft>
                <a:spcPts val="600"/>
              </a:spcAft>
            </a:pPr>
            <a:r>
              <a:rPr lang="zh-CN" altLang="en-US" sz="2200" dirty="0">
                <a:latin typeface="+mn-ea"/>
              </a:rPr>
              <a:t>尽管采用了各方面性能都较为优秀的电池，但现有的车用电池在随车使用中依然存在一系列的问题，最突出的表现就是电池在运行过程中无法及时准确地预测与监控其状态，电池经常出现过充、过放、过热，且电池充放电特性受环境条件影响较大。这些情况不仅损害了电池本身的寿命，而且造成车辆使用者成本的增加，严重的还将造成车辆停驶、损坏甚至烧毁爆炸等极端危险的情况。因此，为了保护任意车辆工况下电池的安全性，同时将电池的实时参数反馈给车辆控制器，需要设计电池管理系统，以保证电池正常运行、保护电池使用寿命和驾驶员安全，如图</a:t>
            </a:r>
            <a:r>
              <a:rPr lang="en-US" altLang="zh-CN" sz="2200" dirty="0">
                <a:latin typeface="+mn-ea"/>
              </a:rPr>
              <a:t>5-5-35</a:t>
            </a:r>
            <a:r>
              <a:rPr lang="zh-CN" altLang="en-US" sz="2200" dirty="0">
                <a:latin typeface="+mn-ea"/>
              </a:rPr>
              <a:t>所示。</a:t>
            </a:r>
          </a:p>
        </p:txBody>
      </p:sp>
      <p:pic>
        <p:nvPicPr>
          <p:cNvPr id="5" name="图片 4">
            <a:extLst>
              <a:ext uri="{FF2B5EF4-FFF2-40B4-BE49-F238E27FC236}">
                <a16:creationId xmlns:a16="http://schemas.microsoft.com/office/drawing/2014/main" id="{58CF88AF-5DA9-0828-7154-B5A4B3B69B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0571" y="714714"/>
            <a:ext cx="5571429" cy="5428571"/>
          </a:xfrm>
          <a:prstGeom prst="rect">
            <a:avLst/>
          </a:prstGeom>
        </p:spPr>
      </p:pic>
    </p:spTree>
    <p:extLst>
      <p:ext uri="{BB962C8B-B14F-4D97-AF65-F5344CB8AC3E}">
        <p14:creationId xmlns:p14="http://schemas.microsoft.com/office/powerpoint/2010/main" val="415648870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77A258-681F-0F69-610E-6C1C5B6C4F7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DFCC170-0684-D4EF-2093-8E35CF41051C}"/>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A1C00042-117B-3E70-785D-6E6B1C762A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05415"/>
            <a:ext cx="10512000" cy="2898989"/>
          </a:xfrm>
          <a:prstGeom prst="rect">
            <a:avLst/>
          </a:prstGeom>
        </p:spPr>
      </p:pic>
    </p:spTree>
    <p:extLst>
      <p:ext uri="{BB962C8B-B14F-4D97-AF65-F5344CB8AC3E}">
        <p14:creationId xmlns:p14="http://schemas.microsoft.com/office/powerpoint/2010/main" val="25594001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506B7-AC0D-7EEC-A5B4-5CCC65E8097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A9CBF0A-2F2A-AE01-7D3E-67D92511B01E}"/>
              </a:ext>
            </a:extLst>
          </p:cNvPr>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9810067C-1463-82C6-14C3-B1DBB2611E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229" y="1164707"/>
            <a:ext cx="8635541" cy="5040000"/>
          </a:xfrm>
          <a:prstGeom prst="rect">
            <a:avLst/>
          </a:prstGeom>
        </p:spPr>
      </p:pic>
    </p:spTree>
    <p:extLst>
      <p:ext uri="{BB962C8B-B14F-4D97-AF65-F5344CB8AC3E}">
        <p14:creationId xmlns:p14="http://schemas.microsoft.com/office/powerpoint/2010/main" val="3785026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CE7F7-3096-B2D3-64BB-2AD22573546F}"/>
              </a:ext>
            </a:extLst>
          </p:cNvPr>
          <p:cNvSpPr txBox="1"/>
          <p:nvPr/>
        </p:nvSpPr>
        <p:spPr>
          <a:xfrm>
            <a:off x="840000" y="535900"/>
            <a:ext cx="10512000" cy="5786199"/>
          </a:xfrm>
          <a:prstGeom prst="rect">
            <a:avLst/>
          </a:prstGeom>
          <a:noFill/>
        </p:spPr>
        <p:txBody>
          <a:bodyPr wrap="square" rtlCol="0">
            <a:spAutoFit/>
          </a:bodyPr>
          <a:lstStyle/>
          <a:p>
            <a:pPr indent="576000" algn="just">
              <a:spcAft>
                <a:spcPts val="600"/>
              </a:spcAft>
            </a:pPr>
            <a:r>
              <a:rPr lang="en-US" altLang="zh-CN" sz="2300" b="1" dirty="0">
                <a:latin typeface="+mn-ea"/>
              </a:rPr>
              <a:t>2.</a:t>
            </a:r>
            <a:r>
              <a:rPr lang="zh-CN" altLang="en-US" sz="2300" b="1" dirty="0">
                <a:latin typeface="+mn-ea"/>
              </a:rPr>
              <a:t>驱动系统</a:t>
            </a:r>
            <a:endParaRPr lang="en-US" altLang="zh-CN" sz="2300" b="1" dirty="0">
              <a:latin typeface="+mn-ea"/>
            </a:endParaRPr>
          </a:p>
          <a:p>
            <a:pPr indent="576000" algn="just">
              <a:spcAft>
                <a:spcPts val="600"/>
              </a:spcAft>
            </a:pPr>
            <a:r>
              <a:rPr lang="zh-CN" altLang="en-US" sz="2300" dirty="0">
                <a:latin typeface="+mn-ea"/>
              </a:rPr>
              <a:t>电力驱动子系统（以下简称驱动系统）是电动汽车的核心，也是区别于内燃机汽车的最大不同点。一般来说，驱动系统由电子控制器、功率变换器、驱动电机、机械传动装置和车轮等部分构成。驱动系统的功用是将存储在蓄电池中的电能高效地转化为车轮的动能进而推进汽车行驶，并能够在汽车减速制动或下坡时，实现再生制动。</a:t>
            </a:r>
            <a:endParaRPr lang="en-US" altLang="zh-CN" sz="2300" dirty="0">
              <a:latin typeface="+mn-ea"/>
            </a:endParaRPr>
          </a:p>
          <a:p>
            <a:pPr indent="576000" algn="just">
              <a:spcAft>
                <a:spcPts val="600"/>
              </a:spcAft>
            </a:pPr>
            <a:r>
              <a:rPr lang="en-US" altLang="zh-CN" sz="2300" b="1" dirty="0">
                <a:latin typeface="+mn-ea"/>
              </a:rPr>
              <a:t>3.</a:t>
            </a:r>
            <a:r>
              <a:rPr lang="zh-CN" altLang="en-US" sz="2300" b="1" dirty="0">
                <a:latin typeface="+mn-ea"/>
              </a:rPr>
              <a:t>整车控制器</a:t>
            </a:r>
            <a:endParaRPr lang="en-US" altLang="zh-CN" sz="2300" b="1" dirty="0">
              <a:latin typeface="+mn-ea"/>
            </a:endParaRPr>
          </a:p>
          <a:p>
            <a:pPr indent="576000" algn="just">
              <a:spcAft>
                <a:spcPts val="600"/>
              </a:spcAft>
            </a:pPr>
            <a:r>
              <a:rPr lang="zh-CN" altLang="en-US" sz="2300" dirty="0">
                <a:latin typeface="+mn-ea"/>
              </a:rPr>
              <a:t>整车控制器是电机控制系统的控制中心。它对所有的输入信号进行处理，并将电机控制系统运行状态的信息发送给整车控制器。根据驾驶员输入的加速踏板和制动踏板的信号，向电机控制器发出相应的控制指令，对电机进行启动、加速、减速、制动控制。</a:t>
            </a:r>
            <a:endParaRPr lang="en-US" altLang="zh-CN" sz="2300" dirty="0">
              <a:latin typeface="+mn-ea"/>
            </a:endParaRPr>
          </a:p>
          <a:p>
            <a:pPr indent="576000" algn="just">
              <a:spcAft>
                <a:spcPts val="600"/>
              </a:spcAft>
            </a:pPr>
            <a:r>
              <a:rPr lang="en-US" altLang="zh-CN" sz="2300" b="1" dirty="0">
                <a:latin typeface="+mn-ea"/>
              </a:rPr>
              <a:t>4.</a:t>
            </a:r>
            <a:r>
              <a:rPr lang="zh-CN" altLang="en-US" sz="2300" b="1" dirty="0">
                <a:latin typeface="+mn-ea"/>
              </a:rPr>
              <a:t>辅助系统</a:t>
            </a:r>
            <a:endParaRPr lang="en-US" altLang="zh-CN" sz="2300" b="1" dirty="0">
              <a:latin typeface="+mn-ea"/>
            </a:endParaRPr>
          </a:p>
          <a:p>
            <a:pPr indent="576000" algn="just">
              <a:spcAft>
                <a:spcPts val="600"/>
              </a:spcAft>
            </a:pPr>
            <a:r>
              <a:rPr lang="zh-CN" altLang="en-US" sz="2300" dirty="0">
                <a:latin typeface="+mn-ea"/>
              </a:rPr>
              <a:t>辅助系统包括车载信息显示系统、动力转向系统、导航系统、空调、照明及除霜装置、刮水器和收音机等，借助这些辅助设备来提高汽车的操纵性和成员的舒适性。</a:t>
            </a:r>
          </a:p>
        </p:txBody>
      </p:sp>
    </p:spTree>
    <p:extLst>
      <p:ext uri="{BB962C8B-B14F-4D97-AF65-F5344CB8AC3E}">
        <p14:creationId xmlns:p14="http://schemas.microsoft.com/office/powerpoint/2010/main" val="190332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4ED0F-74D6-870A-97B1-620D9CEA4A88}"/>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604FF826-EC31-FDF3-2641-ED6F425AD226}"/>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7E54D198-4E1A-178C-9AC1-540105A76E00}"/>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146846C8-8F03-2BD0-BF0C-78AB20919710}"/>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DA027D22-8683-8A14-94C4-6FC61EB1C282}"/>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0E4EEC9E-04BC-951A-5A56-9835A5082988}"/>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45BDD826-5D5B-3411-1FC6-FCB219E2E4CF}"/>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学习单元六</a:t>
            </a:r>
            <a:r>
              <a:rPr lang="zh-CN" altLang="en-US" b="1" dirty="0">
                <a:latin typeface="+mj-ea"/>
              </a:rPr>
              <a:t>　电源转换器</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A3AFB9F8-7E63-053A-0D15-9DD2052C88A5}"/>
              </a:ext>
            </a:extLst>
          </p:cNvPr>
          <p:cNvSpPr>
            <a:spLocks noGrp="1"/>
          </p:cNvSpPr>
          <p:nvPr>
            <p:custDataLst>
              <p:tags r:id="rId5"/>
            </p:custDataLst>
          </p:nvPr>
        </p:nvSpPr>
        <p:spPr>
          <a:xfrm>
            <a:off x="838200" y="1690688"/>
            <a:ext cx="10515600" cy="3422475"/>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电动汽车电源转换器的应用解决了多个关键问题。首先，它将高压电池的直流电转换为低压电，满足车载电子设备的需求，提高了电能利用效率；其次，减少了对传统</a:t>
            </a:r>
            <a:r>
              <a:rPr lang="en-US" altLang="zh-CN" dirty="0">
                <a:latin typeface="+mn-ea"/>
              </a:rPr>
              <a:t>12V</a:t>
            </a:r>
            <a:r>
              <a:rPr lang="zh-CN" altLang="en-US" dirty="0">
                <a:latin typeface="+mn-ea"/>
              </a:rPr>
              <a:t>铅酸电池的依赖，简化了电气系统设计，减轻了车重和降低了成本。</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此外，电源转换器增强了整车的安全性和可靠性，确保低压设备在不同工作条件下稳定运行。总体来说，电源转换器的应用推动了电动汽车性能提升、系统简化和成本优化，促进了电动汽车的普及和发展。</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291568814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76727-CAAC-ECCF-2780-32DB2F58B5D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21B35A7-9DA1-6A87-8F42-9407190CB9A0}"/>
              </a:ext>
            </a:extLst>
          </p:cNvPr>
          <p:cNvSpPr txBox="1"/>
          <p:nvPr/>
        </p:nvSpPr>
        <p:spPr>
          <a:xfrm>
            <a:off x="852791" y="1713145"/>
            <a:ext cx="10486417" cy="343170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a:t>
            </a:r>
            <a:r>
              <a:rPr lang="en-US" altLang="zh-CN" sz="2600" b="1" dirty="0">
                <a:latin typeface="+mn-ea"/>
              </a:rPr>
              <a:t>DC/DC</a:t>
            </a:r>
            <a:r>
              <a:rPr lang="zh-CN" altLang="en-US" sz="2600" b="1" dirty="0">
                <a:latin typeface="+mn-ea"/>
              </a:rPr>
              <a:t>转换器</a:t>
            </a:r>
            <a:endParaRPr lang="en-US" altLang="zh-CN" sz="2600" b="1" dirty="0">
              <a:latin typeface="+mn-ea"/>
            </a:endParaRPr>
          </a:p>
          <a:p>
            <a:pPr indent="575945" algn="just" eaLnBrk="0">
              <a:spcAft>
                <a:spcPts val="600"/>
              </a:spcAft>
            </a:pPr>
            <a:r>
              <a:rPr lang="en-US" altLang="zh-CN" sz="2400" dirty="0">
                <a:latin typeface="+mn-ea"/>
              </a:rPr>
              <a:t>DC/DC</a:t>
            </a:r>
            <a:r>
              <a:rPr lang="zh-CN" altLang="en-US" sz="2400" dirty="0">
                <a:latin typeface="+mn-ea"/>
              </a:rPr>
              <a:t>（</a:t>
            </a:r>
            <a:r>
              <a:rPr lang="en-US" altLang="zh-CN" sz="2400" dirty="0">
                <a:latin typeface="+mn-ea"/>
              </a:rPr>
              <a:t>Direct Current</a:t>
            </a:r>
            <a:r>
              <a:rPr lang="zh-CN" altLang="en-US" sz="2400" dirty="0">
                <a:latin typeface="+mn-ea"/>
              </a:rPr>
              <a:t>）转换器是直流</a:t>
            </a:r>
            <a:r>
              <a:rPr lang="en-US" altLang="zh-CN" sz="2400" dirty="0">
                <a:latin typeface="+mn-ea"/>
              </a:rPr>
              <a:t>/</a:t>
            </a:r>
            <a:r>
              <a:rPr lang="zh-CN" altLang="en-US" sz="2400" dirty="0">
                <a:latin typeface="+mn-ea"/>
              </a:rPr>
              <a:t>直流转换器的缩写。</a:t>
            </a:r>
            <a:endParaRPr lang="en-US" altLang="zh-CN" sz="2400" dirty="0">
              <a:latin typeface="+mn-ea"/>
            </a:endParaRPr>
          </a:p>
          <a:p>
            <a:pPr indent="575945" algn="just" eaLnBrk="0">
              <a:spcAft>
                <a:spcPts val="600"/>
              </a:spcAft>
            </a:pPr>
            <a:r>
              <a:rPr lang="zh-CN" altLang="en-US" sz="2400" dirty="0">
                <a:latin typeface="+mn-ea"/>
              </a:rPr>
              <a:t>燃油车和电动汽车的辅助子系统的主要区别在于，燃油车的辅助蓄电池由与发动机相连的交流发电机来充电，而电动汽车的辅助蓄电池则由主电源通过</a:t>
            </a:r>
            <a:r>
              <a:rPr lang="en-US" altLang="zh-CN" sz="2400" dirty="0">
                <a:latin typeface="+mn-ea"/>
              </a:rPr>
              <a:t>DC/DC</a:t>
            </a:r>
            <a:r>
              <a:rPr lang="zh-CN" altLang="en-US" sz="2400" dirty="0">
                <a:latin typeface="+mn-ea"/>
              </a:rPr>
              <a:t>转换器来充电。电动汽车或混合动力汽车中用来推动电机转动的能量来自动力蓄电池。动力蓄电池为数块电池串联，电压较高，所以也称为高压电源。</a:t>
            </a:r>
            <a:endParaRPr lang="zh-CN" altLang="zh-CN" sz="2400" dirty="0">
              <a:latin typeface="+mn-ea"/>
            </a:endParaRPr>
          </a:p>
        </p:txBody>
      </p:sp>
    </p:spTree>
    <p:extLst>
      <p:ext uri="{BB962C8B-B14F-4D97-AF65-F5344CB8AC3E}">
        <p14:creationId xmlns:p14="http://schemas.microsoft.com/office/powerpoint/2010/main" val="8897713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02E85A-A19F-49FD-8CB0-4551FF8477F8}"/>
              </a:ext>
            </a:extLst>
          </p:cNvPr>
          <p:cNvSpPr txBox="1"/>
          <p:nvPr/>
        </p:nvSpPr>
        <p:spPr>
          <a:xfrm>
            <a:off x="840000" y="712872"/>
            <a:ext cx="10512000" cy="5432256"/>
          </a:xfrm>
          <a:prstGeom prst="rect">
            <a:avLst/>
          </a:prstGeom>
          <a:noFill/>
        </p:spPr>
        <p:txBody>
          <a:bodyPr wrap="square" rtlCol="0">
            <a:spAutoFit/>
          </a:bodyPr>
          <a:lstStyle/>
          <a:p>
            <a:pPr indent="576000" algn="just">
              <a:spcAft>
                <a:spcPts val="600"/>
              </a:spcAft>
            </a:pPr>
            <a:r>
              <a:rPr lang="zh-CN" altLang="en-US" sz="2400" dirty="0">
                <a:latin typeface="+mn-ea"/>
              </a:rPr>
              <a:t>电动汽车中</a:t>
            </a:r>
            <a:r>
              <a:rPr lang="en-US" altLang="zh-CN" sz="2400" dirty="0">
                <a:latin typeface="+mn-ea"/>
              </a:rPr>
              <a:t>DC/DC</a:t>
            </a:r>
            <a:r>
              <a:rPr lang="zh-CN" altLang="en-US" sz="2400" dirty="0">
                <a:latin typeface="+mn-ea"/>
              </a:rPr>
              <a:t>转换器的主要功能如下。</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高压</a:t>
            </a:r>
            <a:r>
              <a:rPr lang="en-US" altLang="zh-CN" sz="2400" b="1" dirty="0">
                <a:latin typeface="+mn-ea"/>
              </a:rPr>
              <a:t>/</a:t>
            </a:r>
            <a:r>
              <a:rPr lang="zh-CN" altLang="en-US" sz="2400" b="1" dirty="0">
                <a:latin typeface="+mn-ea"/>
              </a:rPr>
              <a:t>低压转换器</a:t>
            </a:r>
            <a:endParaRPr lang="en-US" altLang="zh-CN" sz="2400" b="1" dirty="0">
              <a:latin typeface="+mn-ea"/>
            </a:endParaRPr>
          </a:p>
          <a:p>
            <a:pPr indent="576000" algn="just">
              <a:spcAft>
                <a:spcPts val="600"/>
              </a:spcAft>
            </a:pPr>
            <a:r>
              <a:rPr lang="zh-CN" altLang="en-US" sz="2400" dirty="0">
                <a:latin typeface="+mn-ea"/>
              </a:rPr>
              <a:t>单向</a:t>
            </a:r>
            <a:r>
              <a:rPr lang="en-US" altLang="zh-CN" sz="2400" dirty="0">
                <a:latin typeface="+mn-ea"/>
              </a:rPr>
              <a:t>DC/DC</a:t>
            </a:r>
            <a:r>
              <a:rPr lang="zh-CN" altLang="en-US" sz="2400" dirty="0">
                <a:latin typeface="+mn-ea"/>
              </a:rPr>
              <a:t>把蓄电池高压直流降压，降为燃油汽车中发电机的直流电压，如</a:t>
            </a:r>
            <a:r>
              <a:rPr lang="en-US" altLang="zh-CN" sz="2400" dirty="0">
                <a:latin typeface="+mn-ea"/>
              </a:rPr>
              <a:t>12V</a:t>
            </a:r>
            <a:r>
              <a:rPr lang="zh-CN" altLang="en-US" sz="2400" dirty="0">
                <a:latin typeface="+mn-ea"/>
              </a:rPr>
              <a:t>或</a:t>
            </a:r>
            <a:r>
              <a:rPr lang="en-US" altLang="zh-CN" sz="2400" dirty="0">
                <a:latin typeface="+mn-ea"/>
              </a:rPr>
              <a:t>24V</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另外，当主蓄电池放完电之后，汽车已经不能行驶时，</a:t>
            </a:r>
            <a:r>
              <a:rPr lang="en-US" altLang="zh-CN" sz="2400" dirty="0">
                <a:latin typeface="+mn-ea"/>
              </a:rPr>
              <a:t>DC/DC</a:t>
            </a:r>
            <a:r>
              <a:rPr lang="zh-CN" altLang="en-US" sz="2400" dirty="0">
                <a:latin typeface="+mn-ea"/>
              </a:rPr>
              <a:t>转换器仍能从蓄电池中吸取能量向电动汽车的基本辅助子系统提供稳定的</a:t>
            </a:r>
            <a:r>
              <a:rPr lang="en-US" altLang="zh-CN" sz="2400" dirty="0">
                <a:latin typeface="+mn-ea"/>
              </a:rPr>
              <a:t>14V</a:t>
            </a:r>
            <a:r>
              <a:rPr lang="zh-CN" altLang="en-US" sz="2400" dirty="0">
                <a:latin typeface="+mn-ea"/>
              </a:rPr>
              <a:t>电压。</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高压</a:t>
            </a:r>
            <a:r>
              <a:rPr lang="en-US" altLang="zh-CN" sz="2400" b="1" dirty="0">
                <a:latin typeface="+mn-ea"/>
              </a:rPr>
              <a:t>/</a:t>
            </a:r>
            <a:r>
              <a:rPr lang="zh-CN" altLang="en-US" sz="2400" b="1" dirty="0">
                <a:latin typeface="+mn-ea"/>
              </a:rPr>
              <a:t>高压转换器</a:t>
            </a:r>
            <a:endParaRPr lang="en-US" altLang="zh-CN" sz="2400" b="1" dirty="0">
              <a:latin typeface="+mn-ea"/>
            </a:endParaRPr>
          </a:p>
          <a:p>
            <a:pPr indent="576000" algn="just">
              <a:spcAft>
                <a:spcPts val="600"/>
              </a:spcAft>
            </a:pPr>
            <a:r>
              <a:rPr lang="zh-CN" altLang="en-US" sz="2400" dirty="0">
                <a:latin typeface="+mn-ea"/>
              </a:rPr>
              <a:t>采用</a:t>
            </a:r>
            <a:r>
              <a:rPr lang="en-US" altLang="zh-CN" sz="2400" dirty="0">
                <a:latin typeface="+mn-ea"/>
              </a:rPr>
              <a:t>DC/DC</a:t>
            </a:r>
            <a:r>
              <a:rPr lang="zh-CN" altLang="en-US" sz="2400" dirty="0">
                <a:latin typeface="+mn-ea"/>
              </a:rPr>
              <a:t>转换器将蓄电池高压升为更高的直流电压来驱动电机，可提高系统的工作效率。</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低压</a:t>
            </a:r>
            <a:r>
              <a:rPr lang="en-US" altLang="zh-CN" sz="2400" b="1" dirty="0">
                <a:latin typeface="+mn-ea"/>
              </a:rPr>
              <a:t>/</a:t>
            </a:r>
            <a:r>
              <a:rPr lang="zh-CN" altLang="en-US" sz="2400" b="1" dirty="0">
                <a:latin typeface="+mn-ea"/>
              </a:rPr>
              <a:t>高压转换器</a:t>
            </a:r>
            <a:endParaRPr lang="en-US" altLang="zh-CN" sz="2400" b="1" dirty="0">
              <a:latin typeface="+mn-ea"/>
            </a:endParaRPr>
          </a:p>
          <a:p>
            <a:pPr indent="576000" algn="just">
              <a:spcAft>
                <a:spcPts val="600"/>
              </a:spcAft>
            </a:pPr>
            <a:r>
              <a:rPr lang="zh-CN" altLang="en-US" sz="2400" dirty="0">
                <a:latin typeface="+mn-ea"/>
              </a:rPr>
              <a:t>在高压蓄电池容量不足以驱动汽车时，为了使汽车能开离路面，防止阻塞交通，可以采用</a:t>
            </a:r>
            <a:r>
              <a:rPr lang="en-US" altLang="zh-CN" sz="2400" dirty="0">
                <a:latin typeface="+mn-ea"/>
              </a:rPr>
              <a:t>DC/DC</a:t>
            </a:r>
            <a:r>
              <a:rPr lang="zh-CN" altLang="en-US" sz="2400" dirty="0">
                <a:latin typeface="+mn-ea"/>
              </a:rPr>
              <a:t>转换器将</a:t>
            </a:r>
            <a:r>
              <a:rPr lang="en-US" altLang="zh-CN" sz="2400" dirty="0">
                <a:latin typeface="+mn-ea"/>
              </a:rPr>
              <a:t>12V/24V</a:t>
            </a:r>
            <a:r>
              <a:rPr lang="zh-CN" altLang="en-US" sz="2400" dirty="0">
                <a:latin typeface="+mn-ea"/>
              </a:rPr>
              <a:t>铅酸电池电压升为高压锂离子电池（或镍氢电池）的电压来驱动电机。</a:t>
            </a:r>
          </a:p>
        </p:txBody>
      </p:sp>
    </p:spTree>
    <p:extLst>
      <p:ext uri="{BB962C8B-B14F-4D97-AF65-F5344CB8AC3E}">
        <p14:creationId xmlns:p14="http://schemas.microsoft.com/office/powerpoint/2010/main" val="251157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A3538E9-8F96-C5C9-0A6F-E20606C8182B}"/>
              </a:ext>
            </a:extLst>
          </p:cNvPr>
          <p:cNvSpPr txBox="1"/>
          <p:nvPr/>
        </p:nvSpPr>
        <p:spPr>
          <a:xfrm>
            <a:off x="840000" y="1566952"/>
            <a:ext cx="10512000" cy="3724096"/>
          </a:xfrm>
          <a:prstGeom prst="rect">
            <a:avLst/>
          </a:prstGeom>
          <a:noFill/>
        </p:spPr>
        <p:txBody>
          <a:bodyPr wrap="square" rtlCol="0">
            <a:spAutoFit/>
          </a:bodyPr>
          <a:lstStyle/>
          <a:p>
            <a:pPr indent="576000" algn="just">
              <a:spcAft>
                <a:spcPts val="600"/>
              </a:spcAft>
            </a:pPr>
            <a:r>
              <a:rPr lang="zh-CN" altLang="en-US" sz="2600" b="1" dirty="0">
                <a:latin typeface="+mn-ea"/>
              </a:rPr>
              <a:t>二、</a:t>
            </a:r>
            <a:r>
              <a:rPr lang="en-US" altLang="zh-CN" sz="2600" b="1" dirty="0">
                <a:latin typeface="+mn-ea"/>
              </a:rPr>
              <a:t>DC/DC</a:t>
            </a:r>
            <a:r>
              <a:rPr lang="zh-CN" altLang="en-US" sz="2600" b="1" dirty="0">
                <a:latin typeface="+mn-ea"/>
              </a:rPr>
              <a:t>转换器分类</a:t>
            </a:r>
            <a:endParaRPr lang="en-US" altLang="zh-CN" sz="2600" b="1" dirty="0">
              <a:latin typeface="+mn-ea"/>
            </a:endParaRPr>
          </a:p>
          <a:p>
            <a:pPr indent="576000" algn="just">
              <a:spcAft>
                <a:spcPts val="600"/>
              </a:spcAft>
            </a:pPr>
            <a:r>
              <a:rPr lang="en-US" altLang="zh-CN" sz="2400" b="1" dirty="0">
                <a:latin typeface="+mn-ea"/>
              </a:rPr>
              <a:t>1.</a:t>
            </a:r>
            <a:r>
              <a:rPr lang="zh-CN" altLang="en-US" sz="2400" b="1" dirty="0">
                <a:latin typeface="+mn-ea"/>
              </a:rPr>
              <a:t>升压型和降压型</a:t>
            </a:r>
            <a:endParaRPr lang="en-US" altLang="zh-CN" sz="2400" b="1" dirty="0">
              <a:latin typeface="+mn-ea"/>
            </a:endParaRPr>
          </a:p>
          <a:p>
            <a:pPr indent="576000" algn="just">
              <a:spcAft>
                <a:spcPts val="600"/>
              </a:spcAft>
            </a:pPr>
            <a:r>
              <a:rPr lang="zh-CN" altLang="en-US" sz="2400" dirty="0">
                <a:latin typeface="+mn-ea"/>
              </a:rPr>
              <a:t>升压型</a:t>
            </a:r>
            <a:r>
              <a:rPr lang="en-US" altLang="zh-CN" sz="2400" dirty="0">
                <a:latin typeface="+mn-ea"/>
              </a:rPr>
              <a:t>DC/DC</a:t>
            </a:r>
            <a:r>
              <a:rPr lang="zh-CN" altLang="en-US" sz="2400" dirty="0">
                <a:latin typeface="+mn-ea"/>
              </a:rPr>
              <a:t>转换器主要用于高压电池数目少、高压数值低的情形，为了提高电机效率，采用了升压型。降压型</a:t>
            </a:r>
            <a:r>
              <a:rPr lang="en-US" altLang="zh-CN" sz="2400" dirty="0">
                <a:latin typeface="+mn-ea"/>
              </a:rPr>
              <a:t>DC/DC</a:t>
            </a:r>
            <a:r>
              <a:rPr lang="zh-CN" altLang="en-US" sz="2400" dirty="0">
                <a:latin typeface="+mn-ea"/>
              </a:rPr>
              <a:t>转换器主要用在高压电池和铅酸蓄电池之间。</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全桥型和半桥型</a:t>
            </a:r>
            <a:endParaRPr lang="en-US" altLang="zh-CN" sz="2400" b="1" dirty="0">
              <a:latin typeface="+mn-ea"/>
            </a:endParaRPr>
          </a:p>
          <a:p>
            <a:pPr indent="576000" algn="just">
              <a:spcAft>
                <a:spcPts val="600"/>
              </a:spcAft>
            </a:pPr>
            <a:r>
              <a:rPr lang="zh-CN" altLang="en-US" sz="2400" dirty="0">
                <a:latin typeface="+mn-ea"/>
              </a:rPr>
              <a:t>全桥型转换器是由至少</a:t>
            </a:r>
            <a:r>
              <a:rPr lang="en-US" altLang="zh-CN" sz="2400" dirty="0">
                <a:latin typeface="+mn-ea"/>
              </a:rPr>
              <a:t>4</a:t>
            </a:r>
            <a:r>
              <a:rPr lang="zh-CN" altLang="en-US" sz="2400" dirty="0">
                <a:latin typeface="+mn-ea"/>
              </a:rPr>
              <a:t>个开关管和</a:t>
            </a:r>
            <a:r>
              <a:rPr lang="en-US" altLang="zh-CN" sz="2400" dirty="0">
                <a:latin typeface="+mn-ea"/>
              </a:rPr>
              <a:t>1</a:t>
            </a:r>
            <a:r>
              <a:rPr lang="zh-CN" altLang="en-US" sz="2400" dirty="0">
                <a:latin typeface="+mn-ea"/>
              </a:rPr>
              <a:t>个输出滤波器组成，其中每个开关管都有一个二极管并连接成桥形。全桥</a:t>
            </a:r>
            <a:r>
              <a:rPr lang="en-US" altLang="zh-CN" sz="2400" dirty="0">
                <a:latin typeface="+mn-ea"/>
              </a:rPr>
              <a:t>DC/DC</a:t>
            </a:r>
            <a:r>
              <a:rPr lang="zh-CN" altLang="en-US" sz="2400" dirty="0">
                <a:latin typeface="+mn-ea"/>
              </a:rPr>
              <a:t>变换器是一种高效、可靠且灵活的电源转换器。</a:t>
            </a:r>
            <a:endParaRPr lang="en-US" altLang="zh-CN" sz="2400" dirty="0">
              <a:latin typeface="+mn-ea"/>
            </a:endParaRPr>
          </a:p>
        </p:txBody>
      </p:sp>
    </p:spTree>
    <p:extLst>
      <p:ext uri="{BB962C8B-B14F-4D97-AF65-F5344CB8AC3E}">
        <p14:creationId xmlns:p14="http://schemas.microsoft.com/office/powerpoint/2010/main" val="1827936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fade">
                                      <p:cBhvr>
                                        <p:cTn id="18"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403BE00-A9E6-7A0E-A7C8-71262DDA2DF9}"/>
              </a:ext>
            </a:extLst>
          </p:cNvPr>
          <p:cNvSpPr txBox="1"/>
          <p:nvPr/>
        </p:nvSpPr>
        <p:spPr>
          <a:xfrm>
            <a:off x="840000" y="1790090"/>
            <a:ext cx="10512000" cy="3277820"/>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非绝缘型和绝缘型</a:t>
            </a:r>
            <a:endParaRPr lang="en-US" altLang="zh-CN" sz="2400" b="1" dirty="0">
              <a:latin typeface="+mn-ea"/>
            </a:endParaRPr>
          </a:p>
          <a:p>
            <a:pPr indent="576000" algn="just">
              <a:spcAft>
                <a:spcPts val="600"/>
              </a:spcAft>
            </a:pPr>
            <a:r>
              <a:rPr lang="zh-CN" altLang="en-US" sz="2400" dirty="0">
                <a:latin typeface="+mn-ea"/>
              </a:rPr>
              <a:t>非绝缘型转换器是电路两侧通过电子元件相连通，绝缘型转换器是电路两侧采用变压器隔离，采用磁能交换。绝缘型</a:t>
            </a:r>
            <a:r>
              <a:rPr lang="en-US" altLang="zh-CN" sz="2400" dirty="0">
                <a:latin typeface="+mn-ea"/>
              </a:rPr>
              <a:t>DC/DC</a:t>
            </a:r>
            <a:r>
              <a:rPr lang="zh-CN" altLang="en-US" sz="2400" dirty="0">
                <a:latin typeface="+mn-ea"/>
              </a:rPr>
              <a:t>转换器的换能部件是变压器。变压器由一次侧（输入侧、动力蓄电池侧）和二次侧（输出侧、铅蓄电池侧）两种线圈构成。</a:t>
            </a:r>
            <a:endParaRPr lang="en-US" altLang="zh-CN" sz="2400" dirty="0">
              <a:latin typeface="+mn-ea"/>
            </a:endParaRPr>
          </a:p>
          <a:p>
            <a:pPr indent="576000" algn="just">
              <a:spcAft>
                <a:spcPts val="600"/>
              </a:spcAft>
            </a:pPr>
            <a:r>
              <a:rPr lang="en-US" altLang="zh-CN" sz="2400" b="1" dirty="0">
                <a:latin typeface="+mn-ea"/>
              </a:rPr>
              <a:t>4.</a:t>
            </a:r>
            <a:r>
              <a:rPr lang="zh-CN" altLang="en-US" sz="2400" b="1" dirty="0">
                <a:latin typeface="+mn-ea"/>
              </a:rPr>
              <a:t>单向和双向</a:t>
            </a:r>
            <a:endParaRPr lang="en-US" altLang="zh-CN" sz="2400" b="1" dirty="0">
              <a:latin typeface="+mn-ea"/>
            </a:endParaRPr>
          </a:p>
          <a:p>
            <a:pPr indent="576000" algn="just">
              <a:spcAft>
                <a:spcPts val="600"/>
              </a:spcAft>
            </a:pPr>
            <a:r>
              <a:rPr lang="zh-CN" altLang="en-US" sz="2400" dirty="0">
                <a:latin typeface="+mn-ea"/>
              </a:rPr>
              <a:t>单向</a:t>
            </a:r>
            <a:r>
              <a:rPr lang="en-US" altLang="zh-CN" sz="2400" dirty="0">
                <a:latin typeface="+mn-ea"/>
              </a:rPr>
              <a:t>DC/DC</a:t>
            </a:r>
            <a:r>
              <a:rPr lang="zh-CN" altLang="en-US" sz="2400" dirty="0">
                <a:latin typeface="+mn-ea"/>
              </a:rPr>
              <a:t>转换器只能向一个方向实现电压转换，双向</a:t>
            </a:r>
            <a:r>
              <a:rPr lang="en-US" altLang="zh-CN" sz="2400" dirty="0">
                <a:latin typeface="+mn-ea"/>
              </a:rPr>
              <a:t>DC/DC</a:t>
            </a:r>
            <a:r>
              <a:rPr lang="zh-CN" altLang="en-US" sz="2400" dirty="0">
                <a:latin typeface="+mn-ea"/>
              </a:rPr>
              <a:t>转换器能互相实现电压转换。</a:t>
            </a:r>
          </a:p>
        </p:txBody>
      </p:sp>
    </p:spTree>
    <p:extLst>
      <p:ext uri="{BB962C8B-B14F-4D97-AF65-F5344CB8AC3E}">
        <p14:creationId xmlns:p14="http://schemas.microsoft.com/office/powerpoint/2010/main" val="233528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73CFF02-6762-C4BA-90D9-A16AB9E4D57D}"/>
              </a:ext>
            </a:extLst>
          </p:cNvPr>
          <p:cNvSpPr txBox="1"/>
          <p:nvPr/>
        </p:nvSpPr>
        <p:spPr>
          <a:xfrm>
            <a:off x="840000" y="1851645"/>
            <a:ext cx="10512000" cy="3154710"/>
          </a:xfrm>
          <a:prstGeom prst="rect">
            <a:avLst/>
          </a:prstGeom>
          <a:noFill/>
        </p:spPr>
        <p:txBody>
          <a:bodyPr wrap="square" rtlCol="0">
            <a:spAutoFit/>
          </a:bodyPr>
          <a:lstStyle/>
          <a:p>
            <a:pPr indent="576000" algn="just">
              <a:spcAft>
                <a:spcPts val="600"/>
              </a:spcAft>
            </a:pPr>
            <a:r>
              <a:rPr lang="zh-CN" altLang="en-US" sz="2600" b="1" dirty="0">
                <a:latin typeface="+mn-ea"/>
              </a:rPr>
              <a:t>三、电动汽车辅助子系统</a:t>
            </a:r>
            <a:endParaRPr lang="en-US" altLang="zh-CN" sz="2600" b="1" dirty="0">
              <a:latin typeface="+mn-ea"/>
            </a:endParaRPr>
          </a:p>
          <a:p>
            <a:pPr indent="576000" algn="just">
              <a:spcAft>
                <a:spcPts val="600"/>
              </a:spcAft>
            </a:pPr>
            <a:r>
              <a:rPr lang="zh-CN" altLang="en-US" sz="2400" dirty="0">
                <a:latin typeface="+mn-ea"/>
              </a:rPr>
              <a:t>在电动汽车中，除动力电机外，人们常将空调器、收音机、喇叭、车灯系统、电动车窗、雨刷、动力转向系统、液压制动、气动制动、空调加热器等统称为辅助子系统，它们的电压多为</a:t>
            </a:r>
            <a:r>
              <a:rPr lang="en-US" altLang="zh-CN" sz="2400" dirty="0">
                <a:latin typeface="+mn-ea"/>
              </a:rPr>
              <a:t>14V</a:t>
            </a:r>
            <a:r>
              <a:rPr lang="zh-CN" altLang="en-US" sz="2400" dirty="0">
                <a:latin typeface="+mn-ea"/>
              </a:rPr>
              <a:t>或</a:t>
            </a:r>
            <a:r>
              <a:rPr lang="en-US" altLang="zh-CN" sz="2400" dirty="0">
                <a:latin typeface="+mn-ea"/>
              </a:rPr>
              <a:t>28V</a:t>
            </a:r>
            <a:r>
              <a:rPr lang="zh-CN" altLang="en-US" sz="2400" dirty="0">
                <a:latin typeface="+mn-ea"/>
              </a:rPr>
              <a:t>。传统汽油发动机当转速低时，如果空调、音响及车灯等同时使用，即使发动机仍在运行，有些条件下也会出现电力不足的现象。使用动力蓄电池和</a:t>
            </a:r>
            <a:r>
              <a:rPr lang="en-US" altLang="zh-CN" sz="2400" dirty="0">
                <a:latin typeface="+mn-ea"/>
              </a:rPr>
              <a:t>DC/DC</a:t>
            </a:r>
            <a:r>
              <a:rPr lang="zh-CN" altLang="en-US" sz="2400" dirty="0">
                <a:latin typeface="+mn-ea"/>
              </a:rPr>
              <a:t>转换器之后，可以不必考虑发动机的转速而为铅蓄电池充电。在传统的燃油车中只有起动用的起动蓄电池，一般只用一个</a:t>
            </a:r>
            <a:r>
              <a:rPr lang="en-US" altLang="zh-CN" sz="2400" dirty="0">
                <a:latin typeface="+mn-ea"/>
              </a:rPr>
              <a:t>12V</a:t>
            </a:r>
            <a:r>
              <a:rPr lang="zh-CN" altLang="en-US" sz="2400" dirty="0">
                <a:latin typeface="+mn-ea"/>
              </a:rPr>
              <a:t>或</a:t>
            </a:r>
            <a:r>
              <a:rPr lang="en-US" altLang="zh-CN" sz="2400" dirty="0">
                <a:latin typeface="+mn-ea"/>
              </a:rPr>
              <a:t>24V</a:t>
            </a:r>
            <a:r>
              <a:rPr lang="zh-CN" altLang="en-US" sz="2400" dirty="0">
                <a:latin typeface="+mn-ea"/>
              </a:rPr>
              <a:t>的蓄电池为辅助子系统供电。</a:t>
            </a:r>
          </a:p>
        </p:txBody>
      </p:sp>
    </p:spTree>
    <p:extLst>
      <p:ext uri="{BB962C8B-B14F-4D97-AF65-F5344CB8AC3E}">
        <p14:creationId xmlns:p14="http://schemas.microsoft.com/office/powerpoint/2010/main" val="141042423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3DF1D91-AB2A-B581-98FB-6132601F67CB}"/>
              </a:ext>
            </a:extLst>
          </p:cNvPr>
          <p:cNvSpPr txBox="1"/>
          <p:nvPr/>
        </p:nvSpPr>
        <p:spPr>
          <a:xfrm>
            <a:off x="995362" y="367367"/>
            <a:ext cx="10201275" cy="5970865"/>
          </a:xfrm>
          <a:prstGeom prst="rect">
            <a:avLst/>
          </a:prstGeom>
          <a:noFill/>
        </p:spPr>
        <p:txBody>
          <a:bodyPr wrap="square" rtlCol="0">
            <a:spAutoFit/>
          </a:bodyPr>
          <a:lstStyle/>
          <a:p>
            <a:pPr indent="576000" algn="just">
              <a:spcAft>
                <a:spcPts val="600"/>
              </a:spcAft>
            </a:pPr>
            <a:r>
              <a:rPr lang="zh-CN" altLang="en-US" sz="2300" b="1" dirty="0">
                <a:latin typeface="+mn-ea"/>
              </a:rPr>
              <a:t>（一）保留铅蓄电池的必要性</a:t>
            </a:r>
            <a:endParaRPr lang="en-US" altLang="zh-CN" sz="2300" b="1" dirty="0">
              <a:latin typeface="+mn-ea"/>
            </a:endParaRPr>
          </a:p>
          <a:p>
            <a:pPr indent="576000" algn="just">
              <a:spcAft>
                <a:spcPts val="600"/>
              </a:spcAft>
            </a:pPr>
            <a:r>
              <a:rPr lang="zh-CN" altLang="en-US" sz="2200" dirty="0">
                <a:latin typeface="+mn-ea"/>
              </a:rPr>
              <a:t>电动汽车以动力蓄电池为电源，能够利用</a:t>
            </a:r>
            <a:r>
              <a:rPr lang="en-US" altLang="zh-CN" sz="2200" dirty="0">
                <a:latin typeface="+mn-ea"/>
              </a:rPr>
              <a:t>DC/DC</a:t>
            </a:r>
            <a:r>
              <a:rPr lang="zh-CN" altLang="en-US" sz="2200" dirty="0">
                <a:latin typeface="+mn-ea"/>
              </a:rPr>
              <a:t>转换器为铅蓄电池充电。因此，混合动力汽车装备</a:t>
            </a:r>
            <a:r>
              <a:rPr lang="en-US" altLang="zh-CN" sz="2200" dirty="0">
                <a:latin typeface="+mn-ea"/>
              </a:rPr>
              <a:t>DC/DC</a:t>
            </a:r>
            <a:r>
              <a:rPr lang="zh-CN" altLang="en-US" sz="2200" dirty="0">
                <a:latin typeface="+mn-ea"/>
              </a:rPr>
              <a:t>转换器之后，还可以省去原车交流发电机。混合动力汽车和电动汽车保留了铅蓄电池，这样做有两大原因：一是保留铅蓄电池更能够降低整个车辆的成本；二是确保电源的冗余度。铅蓄电池能在短时间内向空调、雨刷及车灯等释放大电流。</a:t>
            </a:r>
            <a:endParaRPr lang="en-US" altLang="zh-CN" sz="2200" dirty="0">
              <a:latin typeface="+mn-ea"/>
            </a:endParaRPr>
          </a:p>
          <a:p>
            <a:pPr indent="576000" algn="just">
              <a:spcAft>
                <a:spcPts val="600"/>
              </a:spcAft>
            </a:pPr>
            <a:r>
              <a:rPr lang="zh-CN" altLang="en-US" sz="2300" b="1" dirty="0">
                <a:latin typeface="+mn-ea"/>
              </a:rPr>
              <a:t>（二）低压系统</a:t>
            </a:r>
            <a:endParaRPr lang="en-US" altLang="zh-CN" sz="2300" b="1" dirty="0">
              <a:latin typeface="+mn-ea"/>
            </a:endParaRPr>
          </a:p>
          <a:p>
            <a:pPr indent="576000" algn="just">
              <a:spcAft>
                <a:spcPts val="600"/>
              </a:spcAft>
            </a:pPr>
            <a:r>
              <a:rPr lang="zh-CN" altLang="en-US" sz="2200" dirty="0">
                <a:latin typeface="+mn-ea"/>
              </a:rPr>
              <a:t>汽油车电器通常采用</a:t>
            </a:r>
            <a:r>
              <a:rPr lang="en-US" altLang="zh-CN" sz="2200" dirty="0">
                <a:latin typeface="+mn-ea"/>
              </a:rPr>
              <a:t>12V</a:t>
            </a:r>
            <a:r>
              <a:rPr lang="zh-CN" altLang="en-US" sz="2200" dirty="0">
                <a:latin typeface="+mn-ea"/>
              </a:rPr>
              <a:t>供电，所以，</a:t>
            </a:r>
            <a:r>
              <a:rPr lang="en-US" altLang="zh-CN" sz="2200" dirty="0">
                <a:latin typeface="+mn-ea"/>
              </a:rPr>
              <a:t>DC/DC</a:t>
            </a:r>
            <a:r>
              <a:rPr lang="zh-CN" altLang="en-US" sz="2200" dirty="0">
                <a:latin typeface="+mn-ea"/>
              </a:rPr>
              <a:t>转换器降压输出发电机发电时的</a:t>
            </a:r>
            <a:r>
              <a:rPr lang="en-US" altLang="zh-CN" sz="2200" dirty="0">
                <a:latin typeface="+mn-ea"/>
              </a:rPr>
              <a:t>14V</a:t>
            </a:r>
            <a:r>
              <a:rPr lang="zh-CN" altLang="en-US" sz="2200" dirty="0">
                <a:latin typeface="+mn-ea"/>
              </a:rPr>
              <a:t>，对于电气系统的柴油车要降压为</a:t>
            </a:r>
            <a:r>
              <a:rPr lang="en-US" altLang="zh-CN" sz="2200" dirty="0">
                <a:latin typeface="+mn-ea"/>
              </a:rPr>
              <a:t>28V</a:t>
            </a:r>
            <a:r>
              <a:rPr lang="zh-CN" altLang="en-US" sz="2200" dirty="0">
                <a:latin typeface="+mn-ea"/>
              </a:rPr>
              <a:t>。</a:t>
            </a:r>
            <a:endParaRPr lang="en-US" altLang="zh-CN" sz="2200" dirty="0">
              <a:latin typeface="+mn-ea"/>
            </a:endParaRPr>
          </a:p>
          <a:p>
            <a:pPr indent="576000" algn="just">
              <a:spcAft>
                <a:spcPts val="600"/>
              </a:spcAft>
            </a:pPr>
            <a:r>
              <a:rPr lang="zh-CN" altLang="en-US" sz="2300" b="1" dirty="0">
                <a:latin typeface="+mn-ea"/>
              </a:rPr>
              <a:t>（三）高压系统</a:t>
            </a:r>
            <a:endParaRPr lang="en-US" altLang="zh-CN" sz="2300" b="1" dirty="0">
              <a:latin typeface="+mn-ea"/>
            </a:endParaRPr>
          </a:p>
          <a:p>
            <a:pPr indent="576000" algn="just">
              <a:spcAft>
                <a:spcPts val="600"/>
              </a:spcAft>
            </a:pPr>
            <a:r>
              <a:rPr lang="zh-CN" altLang="en-US" sz="2200" dirty="0">
                <a:latin typeface="+mn-ea"/>
              </a:rPr>
              <a:t>为了节约能量，对于那些功率大的设备，如电机控制器、动力转向系统、液压制动或气动制动系统、空调除霜器（加热器）等要采用较高的电压供电，因此，有几个</a:t>
            </a:r>
            <a:r>
              <a:rPr lang="en-US" altLang="zh-CN" sz="2200" dirty="0">
                <a:latin typeface="+mn-ea"/>
              </a:rPr>
              <a:t>DC/DC</a:t>
            </a:r>
            <a:r>
              <a:rPr lang="zh-CN" altLang="en-US" sz="2200" dirty="0">
                <a:latin typeface="+mn-ea"/>
              </a:rPr>
              <a:t>转换器，它们降压分别输出常规的</a:t>
            </a:r>
            <a:r>
              <a:rPr lang="en-US" altLang="zh-CN" sz="2200" dirty="0">
                <a:latin typeface="+mn-ea"/>
              </a:rPr>
              <a:t>14V</a:t>
            </a:r>
            <a:r>
              <a:rPr lang="zh-CN" altLang="en-US" sz="2200" dirty="0">
                <a:latin typeface="+mn-ea"/>
              </a:rPr>
              <a:t>、</a:t>
            </a:r>
            <a:r>
              <a:rPr lang="en-US" altLang="zh-CN" sz="2200" dirty="0">
                <a:latin typeface="+mn-ea"/>
              </a:rPr>
              <a:t>28V</a:t>
            </a:r>
            <a:r>
              <a:rPr lang="zh-CN" altLang="en-US" sz="2200" dirty="0">
                <a:latin typeface="+mn-ea"/>
              </a:rPr>
              <a:t>之外，还要采用</a:t>
            </a:r>
            <a:r>
              <a:rPr lang="en-US" altLang="zh-CN" sz="2200" dirty="0">
                <a:latin typeface="+mn-ea"/>
              </a:rPr>
              <a:t>48V</a:t>
            </a:r>
            <a:r>
              <a:rPr lang="zh-CN" altLang="en-US" sz="2200" dirty="0">
                <a:latin typeface="+mn-ea"/>
              </a:rPr>
              <a:t>甚至</a:t>
            </a:r>
            <a:r>
              <a:rPr lang="en-US" altLang="zh-CN" sz="2200" dirty="0">
                <a:latin typeface="+mn-ea"/>
              </a:rPr>
              <a:t>120V</a:t>
            </a:r>
            <a:r>
              <a:rPr lang="zh-CN" altLang="en-US" sz="2200" dirty="0">
                <a:latin typeface="+mn-ea"/>
              </a:rPr>
              <a:t>的次高压。这使电动汽车的辅助蓄电池系统比燃油车的原车系统更为复杂。</a:t>
            </a:r>
            <a:endParaRPr lang="en-US" altLang="zh-CN" sz="2200" dirty="0">
              <a:latin typeface="+mn-ea"/>
            </a:endParaRPr>
          </a:p>
          <a:p>
            <a:pPr indent="576000" algn="just">
              <a:spcAft>
                <a:spcPts val="600"/>
              </a:spcAft>
            </a:pPr>
            <a:r>
              <a:rPr lang="zh-CN" altLang="en-US" sz="2200" dirty="0">
                <a:latin typeface="+mn-ea"/>
              </a:rPr>
              <a:t>电动汽车辅助子系统的能量消耗比燃油车大得多。各种辅助子系统的功耗见表</a:t>
            </a:r>
            <a:r>
              <a:rPr lang="en-US" altLang="zh-CN" sz="2200" dirty="0">
                <a:latin typeface="+mn-ea"/>
              </a:rPr>
              <a:t>5-6-1</a:t>
            </a:r>
            <a:r>
              <a:rPr lang="zh-CN" altLang="en-US" sz="2200" dirty="0">
                <a:latin typeface="+mn-ea"/>
              </a:rPr>
              <a:t>（书</a:t>
            </a:r>
            <a:r>
              <a:rPr lang="en-US" altLang="zh-CN" sz="2200" dirty="0">
                <a:latin typeface="+mn-ea"/>
              </a:rPr>
              <a:t>P299</a:t>
            </a:r>
            <a:r>
              <a:rPr lang="zh-CN" altLang="en-US" sz="2200" dirty="0">
                <a:latin typeface="+mn-ea"/>
              </a:rPr>
              <a:t>）。</a:t>
            </a:r>
          </a:p>
        </p:txBody>
      </p:sp>
    </p:spTree>
    <p:extLst>
      <p:ext uri="{BB962C8B-B14F-4D97-AF65-F5344CB8AC3E}">
        <p14:creationId xmlns:p14="http://schemas.microsoft.com/office/powerpoint/2010/main" val="97235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1A8EC99-CBD3-E3DB-C90F-C69C97BA7A7A}"/>
              </a:ext>
            </a:extLst>
          </p:cNvPr>
          <p:cNvSpPr txBox="1"/>
          <p:nvPr/>
        </p:nvSpPr>
        <p:spPr>
          <a:xfrm>
            <a:off x="995361" y="721839"/>
            <a:ext cx="10201275" cy="2492990"/>
          </a:xfrm>
          <a:prstGeom prst="rect">
            <a:avLst/>
          </a:prstGeom>
          <a:noFill/>
        </p:spPr>
        <p:txBody>
          <a:bodyPr wrap="square" rtlCol="0">
            <a:spAutoFit/>
          </a:bodyPr>
          <a:lstStyle/>
          <a:p>
            <a:pPr indent="576000" algn="just">
              <a:spcAft>
                <a:spcPts val="600"/>
              </a:spcAft>
            </a:pPr>
            <a:r>
              <a:rPr lang="zh-CN" altLang="en-US" sz="2600" b="1" dirty="0">
                <a:latin typeface="+mn-ea"/>
              </a:rPr>
              <a:t>四、单、双向</a:t>
            </a:r>
            <a:r>
              <a:rPr lang="en-US" altLang="zh-CN" sz="2600" b="1" dirty="0">
                <a:latin typeface="+mn-ea"/>
              </a:rPr>
              <a:t>DC/DC</a:t>
            </a:r>
            <a:r>
              <a:rPr lang="zh-CN" altLang="en-US" sz="2600" b="1" dirty="0">
                <a:latin typeface="+mn-ea"/>
              </a:rPr>
              <a:t>转换器</a:t>
            </a:r>
            <a:endParaRPr lang="en-US" altLang="zh-CN" sz="2600" b="1" dirty="0">
              <a:latin typeface="+mn-ea"/>
            </a:endParaRPr>
          </a:p>
          <a:p>
            <a:pPr indent="576000" algn="just">
              <a:spcAft>
                <a:spcPts val="600"/>
              </a:spcAft>
            </a:pPr>
            <a:r>
              <a:rPr lang="zh-CN" altLang="en-US" sz="2400" dirty="0">
                <a:latin typeface="+mn-ea"/>
              </a:rPr>
              <a:t>实现降压的</a:t>
            </a:r>
            <a:r>
              <a:rPr lang="en-US" altLang="zh-CN" sz="2400" dirty="0">
                <a:latin typeface="+mn-ea"/>
              </a:rPr>
              <a:t>DC/DC</a:t>
            </a:r>
            <a:r>
              <a:rPr lang="zh-CN" altLang="en-US" sz="2400" dirty="0">
                <a:latin typeface="+mn-ea"/>
              </a:rPr>
              <a:t>转换器的主电路结构有很多，其中</a:t>
            </a:r>
            <a:r>
              <a:rPr lang="en-US" altLang="zh-CN" sz="2400" dirty="0">
                <a:latin typeface="+mn-ea"/>
              </a:rPr>
              <a:t>BUCK</a:t>
            </a:r>
            <a:r>
              <a:rPr lang="zh-CN" altLang="en-US" sz="2400" dirty="0">
                <a:latin typeface="+mn-ea"/>
              </a:rPr>
              <a:t>型</a:t>
            </a:r>
            <a:r>
              <a:rPr lang="en-US" altLang="zh-CN" sz="2400" dirty="0">
                <a:latin typeface="+mn-ea"/>
              </a:rPr>
              <a:t>DC/DC</a:t>
            </a:r>
            <a:r>
              <a:rPr lang="zh-CN" altLang="en-US" sz="2400" dirty="0">
                <a:latin typeface="+mn-ea"/>
              </a:rPr>
              <a:t>转换器以其结构简单、变换效率高的特点成为首选的</a:t>
            </a:r>
            <a:r>
              <a:rPr lang="en-US" altLang="zh-CN" sz="2400" dirty="0">
                <a:latin typeface="+mn-ea"/>
              </a:rPr>
              <a:t>DC/DC</a:t>
            </a:r>
            <a:r>
              <a:rPr lang="zh-CN" altLang="en-US" sz="2400" dirty="0">
                <a:latin typeface="+mn-ea"/>
              </a:rPr>
              <a:t>变换电路拓扑结构之一。</a:t>
            </a:r>
            <a:endParaRPr lang="en-US" altLang="zh-CN" sz="2400" dirty="0">
              <a:latin typeface="+mn-ea"/>
            </a:endParaRPr>
          </a:p>
          <a:p>
            <a:pPr indent="576000" algn="just">
              <a:spcAft>
                <a:spcPts val="600"/>
              </a:spcAft>
            </a:pPr>
            <a:r>
              <a:rPr lang="en-US" altLang="zh-CN" sz="2400" dirty="0">
                <a:latin typeface="+mn-ea"/>
              </a:rPr>
              <a:t>DC/DC</a:t>
            </a:r>
            <a:r>
              <a:rPr lang="zh-CN" altLang="en-US" sz="2400" dirty="0">
                <a:latin typeface="+mn-ea"/>
              </a:rPr>
              <a:t>转换器一般由控制芯片、电感线圈、二极管、三极管、电容器构成。基本</a:t>
            </a:r>
            <a:r>
              <a:rPr lang="en-US" altLang="zh-CN" sz="2400" dirty="0">
                <a:latin typeface="+mn-ea"/>
              </a:rPr>
              <a:t>BUCK</a:t>
            </a:r>
            <a:r>
              <a:rPr lang="zh-CN" altLang="en-US" sz="2400" dirty="0">
                <a:latin typeface="+mn-ea"/>
              </a:rPr>
              <a:t>型</a:t>
            </a:r>
            <a:r>
              <a:rPr lang="en-US" altLang="zh-CN" sz="2400" dirty="0">
                <a:latin typeface="+mn-ea"/>
              </a:rPr>
              <a:t>DC/DC</a:t>
            </a:r>
            <a:r>
              <a:rPr lang="zh-CN" altLang="en-US" sz="2400" dirty="0">
                <a:latin typeface="+mn-ea"/>
              </a:rPr>
              <a:t>转换器电路的原理如图</a:t>
            </a:r>
            <a:r>
              <a:rPr lang="en-US" altLang="zh-CN" sz="2400" dirty="0">
                <a:latin typeface="+mn-ea"/>
              </a:rPr>
              <a:t>5-6-1</a:t>
            </a:r>
            <a:r>
              <a:rPr lang="zh-CN" altLang="en-US" sz="2400" dirty="0">
                <a:latin typeface="+mn-ea"/>
              </a:rPr>
              <a:t>所示。</a:t>
            </a:r>
          </a:p>
        </p:txBody>
      </p:sp>
      <p:pic>
        <p:nvPicPr>
          <p:cNvPr id="5" name="图片 4">
            <a:extLst>
              <a:ext uri="{FF2B5EF4-FFF2-40B4-BE49-F238E27FC236}">
                <a16:creationId xmlns:a16="http://schemas.microsoft.com/office/drawing/2014/main" id="{02E1AC56-A56D-95F3-2B54-71CD1F3A6E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2338" y="3214829"/>
            <a:ext cx="5767322" cy="2871645"/>
          </a:xfrm>
          <a:prstGeom prst="rect">
            <a:avLst/>
          </a:prstGeom>
        </p:spPr>
      </p:pic>
    </p:spTree>
    <p:extLst>
      <p:ext uri="{BB962C8B-B14F-4D97-AF65-F5344CB8AC3E}">
        <p14:creationId xmlns:p14="http://schemas.microsoft.com/office/powerpoint/2010/main" val="12748897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73D0EA7-3BE3-F176-5633-4F50773AADD8}"/>
              </a:ext>
            </a:extLst>
          </p:cNvPr>
          <p:cNvSpPr txBox="1"/>
          <p:nvPr/>
        </p:nvSpPr>
        <p:spPr>
          <a:xfrm>
            <a:off x="840000" y="604959"/>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（一）全桥</a:t>
            </a:r>
            <a:r>
              <a:rPr lang="en-US" altLang="zh-CN" sz="2500" b="1" dirty="0">
                <a:latin typeface="+mn-ea"/>
              </a:rPr>
              <a:t>DC/DC</a:t>
            </a:r>
            <a:r>
              <a:rPr lang="zh-CN" altLang="en-US" sz="2500" b="1" dirty="0">
                <a:latin typeface="+mn-ea"/>
              </a:rPr>
              <a:t>转换器</a:t>
            </a:r>
            <a:endParaRPr lang="en-US" altLang="zh-CN" sz="2500" b="1" dirty="0">
              <a:latin typeface="+mn-ea"/>
            </a:endParaRPr>
          </a:p>
          <a:p>
            <a:pPr indent="576000" algn="just">
              <a:spcAft>
                <a:spcPts val="600"/>
              </a:spcAft>
            </a:pPr>
            <a:r>
              <a:rPr lang="zh-CN" altLang="en-US" sz="2400" dirty="0">
                <a:latin typeface="+mn-ea"/>
              </a:rPr>
              <a:t>燃料电池发动机输出的电压一般为</a:t>
            </a:r>
            <a:r>
              <a:rPr lang="en-US" altLang="zh-CN" sz="2400" dirty="0">
                <a:latin typeface="+mn-ea"/>
              </a:rPr>
              <a:t>240~450V</a:t>
            </a:r>
            <a:r>
              <a:rPr lang="zh-CN" altLang="en-US" sz="2400" dirty="0">
                <a:latin typeface="+mn-ea"/>
              </a:rPr>
              <a:t>，燃料电池的输出电压随着燃料电池输出电流的增大而减小。另外，由于燃料电池不能充电，因此，配置单向全桥</a:t>
            </a:r>
            <a:r>
              <a:rPr lang="en-US" altLang="zh-CN" sz="2400" dirty="0">
                <a:latin typeface="+mn-ea"/>
              </a:rPr>
              <a:t>DC/DC</a:t>
            </a:r>
            <a:r>
              <a:rPr lang="zh-CN" altLang="en-US" sz="2400" dirty="0">
                <a:latin typeface="+mn-ea"/>
              </a:rPr>
              <a:t>转换器，将燃料电池的波动电流转换为稳定、可控的直流电源。全桥</a:t>
            </a:r>
            <a:r>
              <a:rPr lang="en-US" altLang="zh-CN" sz="2400" dirty="0">
                <a:latin typeface="+mn-ea"/>
              </a:rPr>
              <a:t>DC/DC</a:t>
            </a:r>
            <a:r>
              <a:rPr lang="zh-CN" altLang="en-US" sz="2400" dirty="0">
                <a:latin typeface="+mn-ea"/>
              </a:rPr>
              <a:t>转换器输入端用</a:t>
            </a:r>
            <a:r>
              <a:rPr lang="en-US" altLang="zh-CN" sz="2400" dirty="0">
                <a:latin typeface="+mn-ea"/>
              </a:rPr>
              <a:t>4</a:t>
            </a:r>
            <a:r>
              <a:rPr lang="zh-CN" altLang="en-US" sz="2400" dirty="0">
                <a:latin typeface="+mn-ea"/>
              </a:rPr>
              <a:t>个导通开关和</a:t>
            </a:r>
            <a:r>
              <a:rPr lang="en-US" altLang="zh-CN" sz="2400" dirty="0">
                <a:latin typeface="+mn-ea"/>
              </a:rPr>
              <a:t>4</a:t>
            </a:r>
            <a:r>
              <a:rPr lang="zh-CN" altLang="en-US" sz="2400" dirty="0">
                <a:latin typeface="+mn-ea"/>
              </a:rPr>
              <a:t>个整流二极管共同组成大功率的直流电转换器（</a:t>
            </a:r>
            <a:r>
              <a:rPr lang="en-US" altLang="zh-CN" sz="2400" dirty="0">
                <a:latin typeface="+mn-ea"/>
              </a:rPr>
              <a:t>CBT</a:t>
            </a:r>
            <a:r>
              <a:rPr lang="zh-CN" altLang="en-US" sz="2400" dirty="0">
                <a:latin typeface="+mn-ea"/>
              </a:rPr>
              <a:t>），中部为高频变压器</a:t>
            </a:r>
            <a:r>
              <a:rPr lang="en-US" altLang="zh-CN" sz="2400" dirty="0">
                <a:latin typeface="+mn-ea"/>
              </a:rPr>
              <a:t>Tr</a:t>
            </a:r>
            <a:r>
              <a:rPr lang="zh-CN" altLang="en-US" sz="2400" dirty="0">
                <a:latin typeface="+mn-ea"/>
              </a:rPr>
              <a:t>，输出端用</a:t>
            </a:r>
            <a:r>
              <a:rPr lang="en-US" altLang="zh-CN" sz="2400" dirty="0">
                <a:latin typeface="+mn-ea"/>
              </a:rPr>
              <a:t>4</a:t>
            </a:r>
            <a:r>
              <a:rPr lang="zh-CN" altLang="en-US" sz="2400" dirty="0">
                <a:latin typeface="+mn-ea"/>
              </a:rPr>
              <a:t>个整流二极管共同组成整流器。绝缘型全桥</a:t>
            </a:r>
            <a:r>
              <a:rPr lang="en-US" altLang="zh-CN" sz="2400" dirty="0">
                <a:latin typeface="+mn-ea"/>
              </a:rPr>
              <a:t>DC/DC</a:t>
            </a:r>
            <a:r>
              <a:rPr lang="zh-CN" altLang="en-US" sz="2400" dirty="0">
                <a:latin typeface="+mn-ea"/>
              </a:rPr>
              <a:t>转换器电路的原理如图</a:t>
            </a:r>
            <a:r>
              <a:rPr lang="en-US" altLang="zh-CN" sz="2400" dirty="0">
                <a:latin typeface="+mn-ea"/>
              </a:rPr>
              <a:t>5-6-2</a:t>
            </a:r>
            <a:r>
              <a:rPr lang="zh-CN" altLang="en-US" sz="2400" dirty="0">
                <a:latin typeface="+mn-ea"/>
              </a:rPr>
              <a:t>所示。</a:t>
            </a:r>
          </a:p>
        </p:txBody>
      </p:sp>
      <p:pic>
        <p:nvPicPr>
          <p:cNvPr id="5" name="图片 4">
            <a:extLst>
              <a:ext uri="{FF2B5EF4-FFF2-40B4-BE49-F238E27FC236}">
                <a16:creationId xmlns:a16="http://schemas.microsoft.com/office/drawing/2014/main" id="{3695D1E1-3537-23E6-12F4-1A4103E4EB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7564" y="3429000"/>
            <a:ext cx="6336872" cy="2824041"/>
          </a:xfrm>
          <a:prstGeom prst="rect">
            <a:avLst/>
          </a:prstGeom>
        </p:spPr>
      </p:pic>
    </p:spTree>
    <p:extLst>
      <p:ext uri="{BB962C8B-B14F-4D97-AF65-F5344CB8AC3E}">
        <p14:creationId xmlns:p14="http://schemas.microsoft.com/office/powerpoint/2010/main" val="304668772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8688034-7B54-B704-E9DE-771F773608FD}"/>
              </a:ext>
            </a:extLst>
          </p:cNvPr>
          <p:cNvSpPr txBox="1"/>
          <p:nvPr/>
        </p:nvSpPr>
        <p:spPr>
          <a:xfrm>
            <a:off x="1009649" y="1666875"/>
            <a:ext cx="10512000" cy="830997"/>
          </a:xfrm>
          <a:prstGeom prst="rect">
            <a:avLst/>
          </a:prstGeom>
          <a:noFill/>
        </p:spPr>
        <p:txBody>
          <a:bodyPr wrap="square" rtlCol="0">
            <a:spAutoFit/>
          </a:bodyPr>
          <a:lstStyle/>
          <a:p>
            <a:pPr indent="576000" algn="just">
              <a:spcAft>
                <a:spcPts val="600"/>
              </a:spcAft>
            </a:pPr>
            <a:r>
              <a:rPr lang="en-US" altLang="zh-CN" sz="2400" dirty="0">
                <a:latin typeface="+mn-ea"/>
              </a:rPr>
              <a:t>DC/DC</a:t>
            </a:r>
            <a:r>
              <a:rPr lang="zh-CN" altLang="en-US" sz="2400" dirty="0">
                <a:latin typeface="+mn-ea"/>
              </a:rPr>
              <a:t>转换器的外特性如图</a:t>
            </a:r>
            <a:r>
              <a:rPr lang="en-US" altLang="zh-CN" sz="2400" dirty="0">
                <a:latin typeface="+mn-ea"/>
              </a:rPr>
              <a:t>5-6-3</a:t>
            </a:r>
            <a:r>
              <a:rPr lang="zh-CN" altLang="en-US" sz="2400" dirty="0">
                <a:latin typeface="+mn-ea"/>
              </a:rPr>
              <a:t>所示，单向</a:t>
            </a:r>
            <a:r>
              <a:rPr lang="en-US" altLang="zh-CN" sz="2400" dirty="0">
                <a:latin typeface="+mn-ea"/>
              </a:rPr>
              <a:t>DC/DC</a:t>
            </a:r>
            <a:r>
              <a:rPr lang="zh-CN" altLang="en-US" sz="2400" dirty="0">
                <a:latin typeface="+mn-ea"/>
              </a:rPr>
              <a:t>转换器的控制框图如图</a:t>
            </a:r>
            <a:r>
              <a:rPr lang="en-US" altLang="zh-CN" sz="2400" dirty="0">
                <a:latin typeface="+mn-ea"/>
              </a:rPr>
              <a:t>5-6-4</a:t>
            </a:r>
            <a:r>
              <a:rPr lang="zh-CN" altLang="en-US" sz="2400" dirty="0">
                <a:latin typeface="+mn-ea"/>
              </a:rPr>
              <a:t>所示。</a:t>
            </a:r>
          </a:p>
        </p:txBody>
      </p:sp>
      <p:pic>
        <p:nvPicPr>
          <p:cNvPr id="5" name="图片 4">
            <a:extLst>
              <a:ext uri="{FF2B5EF4-FFF2-40B4-BE49-F238E27FC236}">
                <a16:creationId xmlns:a16="http://schemas.microsoft.com/office/drawing/2014/main" id="{BAB33C09-078E-C293-03D5-7C6D691C79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820" y="2995689"/>
            <a:ext cx="4333692" cy="2335691"/>
          </a:xfrm>
          <a:prstGeom prst="rect">
            <a:avLst/>
          </a:prstGeom>
        </p:spPr>
      </p:pic>
      <p:pic>
        <p:nvPicPr>
          <p:cNvPr id="7" name="图片 6">
            <a:extLst>
              <a:ext uri="{FF2B5EF4-FFF2-40B4-BE49-F238E27FC236}">
                <a16:creationId xmlns:a16="http://schemas.microsoft.com/office/drawing/2014/main" id="{E1001126-7D06-2DF7-BDEB-AEB81387E4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3317534"/>
            <a:ext cx="6070530" cy="1692000"/>
          </a:xfrm>
          <a:prstGeom prst="rect">
            <a:avLst/>
          </a:prstGeom>
        </p:spPr>
      </p:pic>
    </p:spTree>
    <p:extLst>
      <p:ext uri="{BB962C8B-B14F-4D97-AF65-F5344CB8AC3E}">
        <p14:creationId xmlns:p14="http://schemas.microsoft.com/office/powerpoint/2010/main" val="1813013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FC4F0853-77F4-2A08-0E6E-4FC2A9C61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91859"/>
            <a:ext cx="10512000" cy="2483508"/>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A2EFCB6-60F8-FDD8-94AD-1E5C254F2036}"/>
              </a:ext>
            </a:extLst>
          </p:cNvPr>
          <p:cNvSpPr txBox="1"/>
          <p:nvPr/>
        </p:nvSpPr>
        <p:spPr>
          <a:xfrm>
            <a:off x="840000" y="2236366"/>
            <a:ext cx="10512000" cy="2385268"/>
          </a:xfrm>
          <a:prstGeom prst="rect">
            <a:avLst/>
          </a:prstGeom>
          <a:noFill/>
        </p:spPr>
        <p:txBody>
          <a:bodyPr wrap="square" rtlCol="0">
            <a:spAutoFit/>
          </a:bodyPr>
          <a:lstStyle/>
          <a:p>
            <a:pPr indent="576000" algn="just">
              <a:spcAft>
                <a:spcPts val="600"/>
              </a:spcAft>
            </a:pPr>
            <a:r>
              <a:rPr lang="zh-CN" altLang="en-US" sz="2500" b="1" dirty="0">
                <a:latin typeface="+mn-ea"/>
              </a:rPr>
              <a:t>（二）双向</a:t>
            </a:r>
            <a:r>
              <a:rPr lang="en-US" altLang="zh-CN" sz="2500" b="1" dirty="0">
                <a:latin typeface="+mn-ea"/>
              </a:rPr>
              <a:t>DC/DC</a:t>
            </a:r>
            <a:r>
              <a:rPr lang="zh-CN" altLang="en-US" sz="2500" b="1" dirty="0">
                <a:latin typeface="+mn-ea"/>
              </a:rPr>
              <a:t>转换器</a:t>
            </a:r>
            <a:endParaRPr lang="en-US" altLang="zh-CN" sz="2500" b="1" dirty="0">
              <a:latin typeface="+mn-ea"/>
            </a:endParaRPr>
          </a:p>
          <a:p>
            <a:pPr indent="576000" algn="just">
              <a:spcAft>
                <a:spcPts val="600"/>
              </a:spcAft>
            </a:pPr>
            <a:r>
              <a:rPr lang="zh-CN" altLang="en-US" sz="2400" dirty="0">
                <a:latin typeface="+mn-ea"/>
              </a:rPr>
              <a:t>在以蓄电池和超级电容器组成的混合电源上，一般蓄电池以稳态充、放电的形式工作，而超级电容在电动车起动时，能够以大电流的放电形式工作，在接受外电源或制动反馈的电能时又能以大电流的充电形式工作。蓄电池和超级电容的电流为双向流动，因此，在蓄电池和超级电容与电力总线之间装置升降压双向</a:t>
            </a:r>
            <a:r>
              <a:rPr lang="en-US" altLang="zh-CN" sz="2400" dirty="0">
                <a:latin typeface="+mn-ea"/>
              </a:rPr>
              <a:t>DC/DC</a:t>
            </a:r>
            <a:r>
              <a:rPr lang="zh-CN" altLang="en-US" sz="2400" dirty="0">
                <a:latin typeface="+mn-ea"/>
              </a:rPr>
              <a:t>转换器，双向控制和调配所输入和输出的电流。</a:t>
            </a:r>
            <a:endParaRPr lang="en-US" altLang="zh-CN" sz="2400" dirty="0">
              <a:latin typeface="+mn-ea"/>
            </a:endParaRPr>
          </a:p>
        </p:txBody>
      </p:sp>
    </p:spTree>
    <p:extLst>
      <p:ext uri="{BB962C8B-B14F-4D97-AF65-F5344CB8AC3E}">
        <p14:creationId xmlns:p14="http://schemas.microsoft.com/office/powerpoint/2010/main" val="2811203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F8F8C01-C18F-E9E5-F5AE-21CB08F41309}"/>
              </a:ext>
            </a:extLst>
          </p:cNvPr>
          <p:cNvSpPr txBox="1"/>
          <p:nvPr/>
        </p:nvSpPr>
        <p:spPr>
          <a:xfrm>
            <a:off x="840000" y="864788"/>
            <a:ext cx="10512000" cy="1723549"/>
          </a:xfrm>
          <a:prstGeom prst="rect">
            <a:avLst/>
          </a:prstGeom>
          <a:noFill/>
        </p:spPr>
        <p:txBody>
          <a:bodyPr wrap="square" rtlCol="0">
            <a:spAutoFit/>
          </a:bodyPr>
          <a:lstStyle/>
          <a:p>
            <a:pPr indent="576000" algn="just">
              <a:spcAft>
                <a:spcPts val="600"/>
              </a:spcAft>
            </a:pPr>
            <a:r>
              <a:rPr lang="zh-CN" altLang="en-US" sz="2500" b="1" dirty="0">
                <a:latin typeface="+mn-ea"/>
              </a:rPr>
              <a:t>（三）轿车用</a:t>
            </a:r>
            <a:r>
              <a:rPr lang="en-US" altLang="zh-CN" sz="2500" b="1" dirty="0">
                <a:latin typeface="+mn-ea"/>
              </a:rPr>
              <a:t>DC/DC</a:t>
            </a:r>
            <a:r>
              <a:rPr lang="zh-CN" altLang="en-US" sz="2500" b="1" dirty="0">
                <a:latin typeface="+mn-ea"/>
              </a:rPr>
              <a:t>转换器</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丰田普锐斯用单向</a:t>
            </a:r>
            <a:r>
              <a:rPr lang="en-US" altLang="zh-CN" sz="2400" b="1" dirty="0">
                <a:latin typeface="+mn-ea"/>
              </a:rPr>
              <a:t>DC/DC</a:t>
            </a:r>
            <a:r>
              <a:rPr lang="zh-CN" altLang="en-US" sz="2400" b="1" dirty="0">
                <a:latin typeface="+mn-ea"/>
              </a:rPr>
              <a:t>转换器</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）增压和降压转换器。如图</a:t>
            </a:r>
            <a:r>
              <a:rPr lang="en-US" altLang="zh-CN" sz="2400" dirty="0">
                <a:latin typeface="+mn-ea"/>
              </a:rPr>
              <a:t>5-6-5</a:t>
            </a:r>
            <a:r>
              <a:rPr lang="zh-CN" altLang="en-US" sz="2400" dirty="0">
                <a:latin typeface="+mn-ea"/>
              </a:rPr>
              <a:t>所示，增压和降压转换器将</a:t>
            </a:r>
            <a:r>
              <a:rPr lang="en-US" altLang="zh-CN" sz="2400" dirty="0">
                <a:latin typeface="+mn-ea"/>
              </a:rPr>
              <a:t>HV</a:t>
            </a:r>
            <a:r>
              <a:rPr lang="zh-CN" altLang="en-US" sz="2400" dirty="0">
                <a:latin typeface="+mn-ea"/>
              </a:rPr>
              <a:t>蓄电池输出的额定电压</a:t>
            </a:r>
            <a:r>
              <a:rPr lang="en-US" altLang="zh-CN" sz="2400" dirty="0">
                <a:latin typeface="+mn-ea"/>
              </a:rPr>
              <a:t>DC201.6V</a:t>
            </a:r>
            <a:r>
              <a:rPr lang="zh-CN" altLang="en-US" sz="2400" dirty="0">
                <a:latin typeface="+mn-ea"/>
              </a:rPr>
              <a:t>增压到</a:t>
            </a:r>
            <a:r>
              <a:rPr lang="en-US" altLang="zh-CN" sz="2400" dirty="0">
                <a:latin typeface="+mn-ea"/>
              </a:rPr>
              <a:t>DC500V</a:t>
            </a:r>
            <a:r>
              <a:rPr lang="zh-CN" altLang="en-US" sz="2400" dirty="0">
                <a:latin typeface="+mn-ea"/>
              </a:rPr>
              <a:t>的最高电压。</a:t>
            </a:r>
          </a:p>
        </p:txBody>
      </p:sp>
      <p:pic>
        <p:nvPicPr>
          <p:cNvPr id="5" name="图片 4">
            <a:extLst>
              <a:ext uri="{FF2B5EF4-FFF2-40B4-BE49-F238E27FC236}">
                <a16:creationId xmlns:a16="http://schemas.microsoft.com/office/drawing/2014/main" id="{F30F0164-F912-3982-0408-E17D618E2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5292" y="2769180"/>
            <a:ext cx="6481416" cy="3224032"/>
          </a:xfrm>
          <a:prstGeom prst="rect">
            <a:avLst/>
          </a:prstGeom>
        </p:spPr>
      </p:pic>
    </p:spTree>
    <p:extLst>
      <p:ext uri="{BB962C8B-B14F-4D97-AF65-F5344CB8AC3E}">
        <p14:creationId xmlns:p14="http://schemas.microsoft.com/office/powerpoint/2010/main" val="15783071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53FE22B-9973-13C3-F5DF-55E2D13EB14C}"/>
              </a:ext>
            </a:extLst>
          </p:cNvPr>
          <p:cNvSpPr txBox="1"/>
          <p:nvPr/>
        </p:nvSpPr>
        <p:spPr>
          <a:xfrm>
            <a:off x="840000" y="714375"/>
            <a:ext cx="10512000" cy="1938992"/>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DC/DC</a:t>
            </a:r>
            <a:r>
              <a:rPr lang="zh-CN" altLang="en-US" sz="2400" dirty="0">
                <a:latin typeface="+mn-ea"/>
              </a:rPr>
              <a:t>转换器。如图</a:t>
            </a:r>
            <a:r>
              <a:rPr lang="en-US" altLang="zh-CN" sz="2400" dirty="0">
                <a:latin typeface="+mn-ea"/>
              </a:rPr>
              <a:t>5-6-6</a:t>
            </a:r>
            <a:r>
              <a:rPr lang="zh-CN" altLang="en-US" sz="2400" dirty="0">
                <a:latin typeface="+mn-ea"/>
              </a:rPr>
              <a:t>所示，车辆的辅助设备，如车灯、音响系统、空调系统（除空调压缩机）和</a:t>
            </a:r>
            <a:r>
              <a:rPr lang="en-US" altLang="zh-CN" sz="2400" dirty="0">
                <a:latin typeface="+mn-ea"/>
              </a:rPr>
              <a:t>ECU</a:t>
            </a:r>
            <a:r>
              <a:rPr lang="zh-CN" altLang="en-US" sz="2400" dirty="0">
                <a:latin typeface="+mn-ea"/>
              </a:rPr>
              <a:t>，它们由</a:t>
            </a:r>
            <a:r>
              <a:rPr lang="en-US" altLang="zh-CN" sz="2400" dirty="0">
                <a:latin typeface="+mn-ea"/>
              </a:rPr>
              <a:t>DC12V</a:t>
            </a:r>
            <a:r>
              <a:rPr lang="zh-CN" altLang="en-US" sz="2400" dirty="0">
                <a:latin typeface="+mn-ea"/>
              </a:rPr>
              <a:t>的供电系统供电。由于二代混合动力普锐斯发电机输出额定电压为</a:t>
            </a:r>
            <a:r>
              <a:rPr lang="en-US" altLang="zh-CN" sz="2400" dirty="0">
                <a:latin typeface="+mn-ea"/>
              </a:rPr>
              <a:t>DC201.6V</a:t>
            </a:r>
            <a:r>
              <a:rPr lang="zh-CN" altLang="en-US" sz="2400" dirty="0">
                <a:latin typeface="+mn-ea"/>
              </a:rPr>
              <a:t>，因此，需要</a:t>
            </a:r>
            <a:r>
              <a:rPr lang="en-US" altLang="zh-CN" sz="2400" dirty="0">
                <a:latin typeface="+mn-ea"/>
              </a:rPr>
              <a:t>DC/DC</a:t>
            </a:r>
            <a:r>
              <a:rPr lang="zh-CN" altLang="en-US" sz="2400" dirty="0">
                <a:latin typeface="+mn-ea"/>
              </a:rPr>
              <a:t>转换器将这个电压降低到</a:t>
            </a:r>
            <a:r>
              <a:rPr lang="en-US" altLang="zh-CN" sz="2400" dirty="0">
                <a:latin typeface="+mn-ea"/>
              </a:rPr>
              <a:t>DC12V</a:t>
            </a:r>
            <a:r>
              <a:rPr lang="zh-CN" altLang="en-US" sz="2400" dirty="0">
                <a:latin typeface="+mn-ea"/>
              </a:rPr>
              <a:t>来为备用蓄电池充电，这个转换器安装于变频器的内部。</a:t>
            </a:r>
          </a:p>
        </p:txBody>
      </p:sp>
      <p:pic>
        <p:nvPicPr>
          <p:cNvPr id="5" name="图片 4">
            <a:extLst>
              <a:ext uri="{FF2B5EF4-FFF2-40B4-BE49-F238E27FC236}">
                <a16:creationId xmlns:a16="http://schemas.microsoft.com/office/drawing/2014/main" id="{99D11370-A851-88A0-198E-80C61124F2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1238" y="2991244"/>
            <a:ext cx="5809524" cy="3152381"/>
          </a:xfrm>
          <a:prstGeom prst="rect">
            <a:avLst/>
          </a:prstGeom>
        </p:spPr>
      </p:pic>
    </p:spTree>
    <p:extLst>
      <p:ext uri="{BB962C8B-B14F-4D97-AF65-F5344CB8AC3E}">
        <p14:creationId xmlns:p14="http://schemas.microsoft.com/office/powerpoint/2010/main" val="34955911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695B421-35E0-AC54-6AD1-526AE4B8F5DD}"/>
              </a:ext>
            </a:extLst>
          </p:cNvPr>
          <p:cNvSpPr txBox="1"/>
          <p:nvPr/>
        </p:nvSpPr>
        <p:spPr>
          <a:xfrm>
            <a:off x="915048" y="1682368"/>
            <a:ext cx="5180952" cy="3493264"/>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奔驰</a:t>
            </a:r>
            <a:r>
              <a:rPr lang="en-US" altLang="zh-CN" sz="2400" b="1" dirty="0">
                <a:latin typeface="+mn-ea"/>
              </a:rPr>
              <a:t>400</a:t>
            </a:r>
            <a:r>
              <a:rPr lang="zh-CN" altLang="en-US" sz="2400" b="1" dirty="0">
                <a:latin typeface="+mn-ea"/>
              </a:rPr>
              <a:t>双向直流电压转换器</a:t>
            </a:r>
            <a:endParaRPr lang="en-US" altLang="zh-CN" sz="2400" b="1" dirty="0">
              <a:latin typeface="+mn-ea"/>
            </a:endParaRPr>
          </a:p>
          <a:p>
            <a:pPr indent="576000" algn="just">
              <a:spcAft>
                <a:spcPts val="600"/>
              </a:spcAft>
            </a:pPr>
            <a:r>
              <a:rPr lang="zh-CN" altLang="en-US" sz="2400" dirty="0">
                <a:latin typeface="+mn-ea"/>
              </a:rPr>
              <a:t>如图</a:t>
            </a:r>
            <a:r>
              <a:rPr lang="en-US" altLang="zh-CN" sz="2400" dirty="0">
                <a:latin typeface="+mn-ea"/>
              </a:rPr>
              <a:t>5-6-7</a:t>
            </a:r>
            <a:r>
              <a:rPr lang="zh-CN" altLang="en-US" sz="2400" dirty="0">
                <a:latin typeface="+mn-ea"/>
              </a:rPr>
              <a:t>所示为奔驰</a:t>
            </a:r>
            <a:r>
              <a:rPr lang="en-US" altLang="zh-CN" sz="2400" dirty="0">
                <a:latin typeface="+mn-ea"/>
              </a:rPr>
              <a:t>400</a:t>
            </a:r>
            <a:r>
              <a:rPr lang="zh-CN" altLang="en-US" sz="2400" dirty="0">
                <a:latin typeface="+mn-ea"/>
              </a:rPr>
              <a:t>双向直流电压整流器，支持发动机停止时的</a:t>
            </a:r>
            <a:r>
              <a:rPr lang="en-US" altLang="zh-CN" sz="2400" dirty="0">
                <a:latin typeface="+mn-ea"/>
              </a:rPr>
              <a:t>12V</a:t>
            </a:r>
            <a:r>
              <a:rPr lang="zh-CN" altLang="en-US" sz="2400" dirty="0">
                <a:latin typeface="+mn-ea"/>
              </a:rPr>
              <a:t>蓄电池（高压蓄电池→</a:t>
            </a:r>
            <a:r>
              <a:rPr lang="en-US" altLang="zh-CN" sz="2400" dirty="0">
                <a:latin typeface="+mn-ea"/>
              </a:rPr>
              <a:t>12V</a:t>
            </a:r>
            <a:r>
              <a:rPr lang="zh-CN" altLang="en-US" sz="2400" dirty="0">
                <a:latin typeface="+mn-ea"/>
              </a:rPr>
              <a:t>蓄电池）支持实现助力效果的高压蓄电池（</a:t>
            </a:r>
            <a:r>
              <a:rPr lang="en-US" altLang="zh-CN" sz="2400" dirty="0">
                <a:latin typeface="+mn-ea"/>
              </a:rPr>
              <a:t>12V</a:t>
            </a:r>
            <a:r>
              <a:rPr lang="zh-CN" altLang="en-US" sz="2400" dirty="0">
                <a:latin typeface="+mn-ea"/>
              </a:rPr>
              <a:t>蓄电池→高压蓄电池），通过</a:t>
            </a:r>
            <a:r>
              <a:rPr lang="en-US" altLang="zh-CN" sz="2400" dirty="0">
                <a:latin typeface="+mn-ea"/>
              </a:rPr>
              <a:t>12V</a:t>
            </a:r>
            <a:r>
              <a:rPr lang="zh-CN" altLang="en-US" sz="2400" dirty="0">
                <a:latin typeface="+mn-ea"/>
              </a:rPr>
              <a:t>充电器或保养车辆进行跨接起动（</a:t>
            </a:r>
            <a:r>
              <a:rPr lang="en-US" altLang="zh-CN" sz="2400" dirty="0">
                <a:latin typeface="+mn-ea"/>
              </a:rPr>
              <a:t>12V</a:t>
            </a:r>
            <a:r>
              <a:rPr lang="zh-CN" altLang="en-US" sz="2400" dirty="0">
                <a:latin typeface="+mn-ea"/>
              </a:rPr>
              <a:t>蓄电池→高压蓄电池），通过电容换器进行自放电。</a:t>
            </a:r>
          </a:p>
        </p:txBody>
      </p:sp>
      <p:pic>
        <p:nvPicPr>
          <p:cNvPr id="5" name="图片 4">
            <a:extLst>
              <a:ext uri="{FF2B5EF4-FFF2-40B4-BE49-F238E27FC236}">
                <a16:creationId xmlns:a16="http://schemas.microsoft.com/office/drawing/2014/main" id="{824C99BF-110C-E86B-6593-5480D15930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1048" y="1029000"/>
            <a:ext cx="5180952" cy="4800000"/>
          </a:xfrm>
          <a:prstGeom prst="rect">
            <a:avLst/>
          </a:prstGeom>
        </p:spPr>
      </p:pic>
    </p:spTree>
    <p:extLst>
      <p:ext uri="{BB962C8B-B14F-4D97-AF65-F5344CB8AC3E}">
        <p14:creationId xmlns:p14="http://schemas.microsoft.com/office/powerpoint/2010/main" val="237565635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0B883-6C2C-2571-E58B-E009A0DD8F0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45A1574-E3AB-CFC6-16AC-DBFBFD384B8A}"/>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240B7FFB-8158-7418-1D68-8E9945DCCF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238371"/>
            <a:ext cx="10512000" cy="2631147"/>
          </a:xfrm>
          <a:prstGeom prst="rect">
            <a:avLst/>
          </a:prstGeom>
        </p:spPr>
      </p:pic>
    </p:spTree>
    <p:extLst>
      <p:ext uri="{BB962C8B-B14F-4D97-AF65-F5344CB8AC3E}">
        <p14:creationId xmlns:p14="http://schemas.microsoft.com/office/powerpoint/2010/main" val="333959561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30862-5447-F7D4-BC09-0A813F584EB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796EE9E-1AA9-AA62-65B5-321F64EFA60D}"/>
              </a:ext>
            </a:extLst>
          </p:cNvPr>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CD2F33FD-F92E-FCF0-98B3-62CFDAB09E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8000" y="1164707"/>
            <a:ext cx="9396000" cy="4974360"/>
          </a:xfrm>
          <a:prstGeom prst="rect">
            <a:avLst/>
          </a:prstGeom>
        </p:spPr>
      </p:pic>
    </p:spTree>
    <p:extLst>
      <p:ext uri="{BB962C8B-B14F-4D97-AF65-F5344CB8AC3E}">
        <p14:creationId xmlns:p14="http://schemas.microsoft.com/office/powerpoint/2010/main" val="424653028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6389"/>
            <p:custDataLst>
              <p:tags r:id="rId2"/>
            </p:custDataLst>
          </p:nvPr>
        </p:nvSpPr>
        <p:spPr>
          <a:xfrm>
            <a:off x="1595336" y="2667000"/>
            <a:ext cx="4870022" cy="457200"/>
          </a:xfrm>
        </p:spPr>
        <p:txBody>
          <a:bodyPr>
            <a:normAutofit lnSpcReduction="10000"/>
          </a:bodyPr>
          <a:lstStyle/>
          <a:p>
            <a:r>
              <a:rPr lang="zh-CN" altLang="en-US" sz="2800" dirty="0"/>
              <a:t>THE END</a:t>
            </a:r>
          </a:p>
        </p:txBody>
      </p:sp>
      <p:sp>
        <p:nvSpPr>
          <p:cNvPr id="3" name="标题 2"/>
          <p:cNvSpPr>
            <a:spLocks noGrp="1"/>
          </p:cNvSpPr>
          <p:nvPr>
            <p:ph type="ctrTitle" idx="16388"/>
            <p:custDataLst>
              <p:tags r:id="rId3"/>
            </p:custDataLst>
          </p:nvPr>
        </p:nvSpPr>
        <p:spPr>
          <a:xfrm>
            <a:off x="1595336" y="3175000"/>
            <a:ext cx="4871786" cy="1016000"/>
          </a:xfrm>
        </p:spPr>
        <p:txBody>
          <a:bodyPr>
            <a:normAutofit/>
          </a:bodyPr>
          <a:lstStyle/>
          <a:p>
            <a:r>
              <a:rPr lang="zh-CN" altLang="en-US" sz="4000" dirty="0">
                <a:sym typeface="+mn-ea"/>
              </a:rPr>
              <a:t>汽车构造</a:t>
            </a:r>
            <a:endParaRPr lang="zh-CN" altLang="en-US" sz="4000" dirty="0"/>
          </a:p>
        </p:txBody>
      </p:sp>
      <p:pic>
        <p:nvPicPr>
          <p:cNvPr id="9" name="图片 8"/>
          <p:cNvPicPr>
            <a:picLocks noChangeAspect="1"/>
          </p:cNvPicPr>
          <p:nvPr/>
        </p:nvPicPr>
        <p:blipFill>
          <a:blip r:embed="rId5"/>
          <a:stretch>
            <a:fillRect/>
          </a:stretch>
        </p:blipFill>
        <p:spPr>
          <a:xfrm>
            <a:off x="256540" y="196850"/>
            <a:ext cx="2402205" cy="40830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68_3*l_h_i*1_3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8"/>
  <p:tag name="KSO_WM_UNIT_FILL_FORE_SCHEMECOLOR_INDEX_1_POS" val="0"/>
  <p:tag name="KSO_WM_UNIT_FILL_FORE_SCHEMECOLOR_INDEX_1_TRANS" val="0"/>
  <p:tag name="KSO_WM_UNIT_FILL_FORE_SCHEMECOLOR_INDEX_2_BRIGHTNESS" val="-0.25"/>
  <p:tag name="KSO_WM_UNIT_FILL_FORE_SCHEMECOLOR_INDEX_2" val="8"/>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68_3*l_h_i*1_4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9"/>
  <p:tag name="KSO_WM_UNIT_FILL_FORE_SCHEMECOLOR_INDEX_1_POS" val="0.21"/>
  <p:tag name="KSO_WM_UNIT_FILL_FORE_SCHEMECOLOR_INDEX_1_TRANS" val="0"/>
  <p:tag name="KSO_WM_UNIT_FILL_FORE_SCHEMECOLOR_INDEX_2_BRIGHTNESS" val="-0.25"/>
  <p:tag name="KSO_WM_UNIT_FILL_FORE_SCHEMECOLOR_INDEX_2" val="9"/>
  <p:tag name="KSO_WM_UNIT_FILL_FORE_SCHEMECOLOR_INDEX_2_POS" val="0.78"/>
  <p:tag name="KSO_WM_UNIT_FILL_FORE_SCHEMECOLOR_INDEX_2_TRANS" val="0"/>
  <p:tag name="KSO_WM_UNIT_FILL_FORE_SCHEMECOLOR_INDEX_3_BRIGHTNESS" val="-0.25"/>
  <p:tag name="KSO_WM_UNIT_FILL_FORE_SCHEMECOLOR_INDEX_3" val="9"/>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768_3*l_h_i*1_4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68_3*l_h_i*1_4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9"/>
  <p:tag name="KSO_WM_UNIT_FILL_FORE_SCHEMECOLOR_INDEX_1_POS" val="0"/>
  <p:tag name="KSO_WM_UNIT_FILL_FORE_SCHEMECOLOR_INDEX_1_TRANS" val="0"/>
  <p:tag name="KSO_WM_UNIT_FILL_FORE_SCHEMECOLOR_INDEX_2_BRIGHTNESS" val="-0.25"/>
  <p:tag name="KSO_WM_UNIT_FILL_FORE_SCHEMECOLOR_INDEX_2" val="9"/>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68_3*l_h_i*1_1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21"/>
  <p:tag name="KSO_WM_UNIT_FILL_FORE_SCHEMECOLOR_INDEX_1_TRANS" val="0"/>
  <p:tag name="KSO_WM_UNIT_FILL_FORE_SCHEMECOLOR_INDEX_2_BRIGHTNESS" val="-0.25"/>
  <p:tag name="KSO_WM_UNIT_FILL_FORE_SCHEMECOLOR_INDEX_2" val="5"/>
  <p:tag name="KSO_WM_UNIT_FILL_FORE_SCHEMECOLOR_INDEX_2_POS" val="0.78"/>
  <p:tag name="KSO_WM_UNIT_FILL_FORE_SCHEMECOLOR_INDEX_2_TRANS" val="0"/>
  <p:tag name="KSO_WM_UNIT_FILL_FORE_SCHEMECOLOR_INDEX_3_BRIGHTNESS" val="-0.25"/>
  <p:tag name="KSO_WM_UNIT_FILL_FORE_SCHEMECOLOR_INDEX_3" val="5"/>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768_3*l_h_i*1_1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68_3*l_h_i*1_1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768_3*l_h_i*1_1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768_3*l_h_i*1_3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768_3*l_h_i*1_2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768_3*l_h_i*1_4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8*i*8"/>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8*i*9"/>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8*i*10"/>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9*i*8"/>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9*i*9"/>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9*i*10"/>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0*i*8"/>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0*i*9"/>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0*i*1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frame"/>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3*i*8"/>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3*i*9"/>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3*i*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leftRight"/>
  <p:tag name="KSO_WM_SLIDE_BK_DARK_LIGHT" val="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4*i*8"/>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4*i*9"/>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4*i*10"/>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topBottom"/>
  <p:tag name="KSO_WM_SLIDE_BK_DARK_LIGHT" val="2"/>
</p:tagLst>
</file>

<file path=ppt/tags/tag20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5*i*8"/>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5*i*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5*i*10"/>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bottomTop"/>
  <p:tag name="KSO_WM_SLIDE_BK_DARK_LIGHT" val="2"/>
</p:tagLst>
</file>

<file path=ppt/tags/tag21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2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6*i*8"/>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6*i*9"/>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6*i*10"/>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7*i*4"/>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5"/>
  <p:tag name="KSO_WM_UNIT_ID" val="_17*i*5"/>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6"/>
  <p:tag name="KSO_WM_UNIT_ID" val="_17*i*6"/>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7"/>
  <p:tag name="KSO_WM_UNIT_ID" val="_17*i*7"/>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7.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8.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9.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a="http://schemas.openxmlformats.org/drawingml/2006/main" xmlns:r="http://schemas.openxmlformats.org/officeDocument/2006/relationships"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2.xml><?xml version="1.0" encoding="utf-8"?>
<p:tagLst xmlns:a="http://schemas.openxmlformats.org/drawingml/2006/main" xmlns:r="http://schemas.openxmlformats.org/officeDocument/2006/relationships"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3.xml><?xml version="1.0" encoding="utf-8"?>
<p:tagLst xmlns:a="http://schemas.openxmlformats.org/drawingml/2006/main" xmlns:r="http://schemas.openxmlformats.org/officeDocument/2006/relationships"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4.xml><?xml version="1.0" encoding="utf-8"?>
<p:tagLst xmlns:a="http://schemas.openxmlformats.org/drawingml/2006/main" xmlns:r="http://schemas.openxmlformats.org/officeDocument/2006/relationships"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5.xml><?xml version="1.0" encoding="utf-8"?>
<p:tagLst xmlns:a="http://schemas.openxmlformats.org/drawingml/2006/main" xmlns:r="http://schemas.openxmlformats.org/officeDocument/2006/relationships"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6.xml><?xml version="1.0" encoding="utf-8"?>
<p:tagLst xmlns:a="http://schemas.openxmlformats.org/drawingml/2006/main" xmlns:r="http://schemas.openxmlformats.org/officeDocument/2006/relationships"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7.xml><?xml version="1.0" encoding="utf-8"?>
<p:tagLst xmlns:a="http://schemas.openxmlformats.org/drawingml/2006/main" xmlns:r="http://schemas.openxmlformats.org/officeDocument/2006/relationships"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8.xml><?xml version="1.0" encoding="utf-8"?>
<p:tagLst xmlns:a="http://schemas.openxmlformats.org/drawingml/2006/main" xmlns:r="http://schemas.openxmlformats.org/officeDocument/2006/relationships"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9.xml><?xml version="1.0" encoding="utf-8"?>
<p:tagLst xmlns:a="http://schemas.openxmlformats.org/drawingml/2006/main" xmlns:r="http://schemas.openxmlformats.org/officeDocument/2006/relationships"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1.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2.xml><?xml version="1.0" encoding="utf-8"?>
<p:tagLst xmlns:a="http://schemas.openxmlformats.org/drawingml/2006/main" xmlns:r="http://schemas.openxmlformats.org/officeDocument/2006/relationships"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3.xml><?xml version="1.0" encoding="utf-8"?>
<p:tagLst xmlns:a="http://schemas.openxmlformats.org/drawingml/2006/main" xmlns:r="http://schemas.openxmlformats.org/officeDocument/2006/relationships"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4.xml><?xml version="1.0" encoding="utf-8"?>
<p:tagLst xmlns:a="http://schemas.openxmlformats.org/drawingml/2006/main" xmlns:r="http://schemas.openxmlformats.org/officeDocument/2006/relationships"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5.xml><?xml version="1.0" encoding="utf-8"?>
<p:tagLst xmlns:a="http://schemas.openxmlformats.org/drawingml/2006/main" xmlns:r="http://schemas.openxmlformats.org/officeDocument/2006/relationships"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6.xml><?xml version="1.0" encoding="utf-8"?>
<p:tagLst xmlns:a="http://schemas.openxmlformats.org/drawingml/2006/main" xmlns:r="http://schemas.openxmlformats.org/officeDocument/2006/relationships"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7.xml><?xml version="1.0" encoding="utf-8"?>
<p:tagLst xmlns:a="http://schemas.openxmlformats.org/drawingml/2006/main" xmlns:r="http://schemas.openxmlformats.org/officeDocument/2006/relationships"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8.xml><?xml version="1.0" encoding="utf-8"?>
<p:tagLst xmlns:a="http://schemas.openxmlformats.org/drawingml/2006/main" xmlns:r="http://schemas.openxmlformats.org/officeDocument/2006/relationships" xmlns:p="http://schemas.openxmlformats.org/presentationml/2006/main">
  <p:tag name="KSO_WM_UNIT_TYPE" val="i"/>
  <p:tag name="KSO_WM_UNIT_INDEX" val="20"/>
  <p:tag name="KSO_WM_BEAUTIFY_FLAG" val="#wm#"/>
  <p:tag name="KSO_WM_TAG_VERSION" val="3.0"/>
  <p:tag name="KSO_WM_UNIT_ID" val="_1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INDEX" val="21"/>
  <p:tag name="KSO_WM_BEAUTIFY_FLAG" val="#wm#"/>
  <p:tag name="KSO_WM_TAG_VERSION" val="3.0"/>
  <p:tag name="KSO_WM_UNIT_ID" val="_1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TYPE" val="i"/>
  <p:tag name="KSO_WM_UNIT_INDEX" val="22"/>
  <p:tag name="KSO_WM_BEAUTIFY_FLAG" val="#wm#"/>
  <p:tag name="KSO_WM_TAG_VERSION" val="3.0"/>
  <p:tag name="KSO_WM_UNIT_ID" val="_11*i*2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1.xml><?xml version="1.0" encoding="utf-8"?>
<p:tagLst xmlns:a="http://schemas.openxmlformats.org/drawingml/2006/main" xmlns:r="http://schemas.openxmlformats.org/officeDocument/2006/relationships" xmlns:p="http://schemas.openxmlformats.org/presentationml/2006/main">
  <p:tag name="KSO_WM_UNIT_TYPE" val="i"/>
  <p:tag name="KSO_WM_UNIT_INDEX" val="23"/>
  <p:tag name="KSO_WM_BEAUTIFY_FLAG" val="#wm#"/>
  <p:tag name="KSO_WM_TAG_VERSION" val="3.0"/>
  <p:tag name="KSO_WM_UNIT_ID" val="_11*i*2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2.xml><?xml version="1.0" encoding="utf-8"?>
<p:tagLst xmlns:a="http://schemas.openxmlformats.org/drawingml/2006/main" xmlns:r="http://schemas.openxmlformats.org/officeDocument/2006/relationships" xmlns:p="http://schemas.openxmlformats.org/presentationml/2006/main">
  <p:tag name="KSO_WM_UNIT_TYPE" val="i"/>
  <p:tag name="KSO_WM_UNIT_INDEX" val="24"/>
  <p:tag name="KSO_WM_BEAUTIFY_FLAG" val="#wm#"/>
  <p:tag name="KSO_WM_TAG_VERSION" val="3.0"/>
  <p:tag name="KSO_WM_UNIT_ID" val="_11*i*2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3.xml><?xml version="1.0" encoding="utf-8"?>
<p:tagLst xmlns:a="http://schemas.openxmlformats.org/drawingml/2006/main" xmlns:r="http://schemas.openxmlformats.org/officeDocument/2006/relationships" xmlns:p="http://schemas.openxmlformats.org/presentationml/2006/main">
  <p:tag name="KSO_WM_UNIT_TYPE" val="i"/>
  <p:tag name="KSO_WM_UNIT_INDEX" val="25"/>
  <p:tag name="KSO_WM_BEAUTIFY_FLAG" val="#wm#"/>
  <p:tag name="KSO_WM_TAG_VERSION" val="3.0"/>
  <p:tag name="KSO_WM_UNIT_ID" val="_11*i*2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4.xml><?xml version="1.0" encoding="utf-8"?>
<p:tagLst xmlns:a="http://schemas.openxmlformats.org/drawingml/2006/main" xmlns:r="http://schemas.openxmlformats.org/officeDocument/2006/relationships" xmlns:p="http://schemas.openxmlformats.org/presentationml/2006/main">
  <p:tag name="KSO_WM_UNIT_TYPE" val="i"/>
  <p:tag name="KSO_WM_UNIT_INDEX" val="26"/>
  <p:tag name="KSO_WM_BEAUTIFY_FLAG" val="#wm#"/>
  <p:tag name="KSO_WM_TAG_VERSION" val="3.0"/>
  <p:tag name="KSO_WM_UNIT_ID" val="_11*i*2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5.xml><?xml version="1.0" encoding="utf-8"?>
<p:tagLst xmlns:a="http://schemas.openxmlformats.org/drawingml/2006/main" xmlns:r="http://schemas.openxmlformats.org/officeDocument/2006/relationships" xmlns:p="http://schemas.openxmlformats.org/presentationml/2006/main">
  <p:tag name="KSO_WM_UNIT_TYPE" val="i"/>
  <p:tag name="KSO_WM_UNIT_INDEX" val="27"/>
  <p:tag name="KSO_WM_BEAUTIFY_FLAG" val="#wm#"/>
  <p:tag name="KSO_WM_TAG_VERSION" val="3.0"/>
  <p:tag name="KSO_WM_UNIT_ID" val="_11*i*2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6.xml><?xml version="1.0" encoding="utf-8"?>
<p:tagLst xmlns:a="http://schemas.openxmlformats.org/drawingml/2006/main" xmlns:r="http://schemas.openxmlformats.org/officeDocument/2006/relationships" xmlns:p="http://schemas.openxmlformats.org/presentationml/2006/main">
  <p:tag name="KSO_WM_UNIT_TYPE" val="i"/>
  <p:tag name="KSO_WM_UNIT_INDEX" val="28"/>
  <p:tag name="KSO_WM_BEAUTIFY_FLAG" val="#wm#"/>
  <p:tag name="KSO_WM_TAG_VERSION" val="3.0"/>
  <p:tag name="KSO_WM_UNIT_ID" val="_11*i*2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7.xml><?xml version="1.0" encoding="utf-8"?>
<p:tagLst xmlns:a="http://schemas.openxmlformats.org/drawingml/2006/main" xmlns:r="http://schemas.openxmlformats.org/officeDocument/2006/relationships" xmlns:p="http://schemas.openxmlformats.org/presentationml/2006/main">
  <p:tag name="KSO_WM_UNIT_TYPE" val="i"/>
  <p:tag name="KSO_WM_UNIT_INDEX" val="29"/>
  <p:tag name="KSO_WM_BEAUTIFY_FLAG" val="#wm#"/>
  <p:tag name="KSO_WM_TAG_VERSION" val="3.0"/>
  <p:tag name="KSO_WM_UNIT_ID" val="_11*i*2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8.xml><?xml version="1.0" encoding="utf-8"?>
<p:tagLst xmlns:a="http://schemas.openxmlformats.org/drawingml/2006/main" xmlns:r="http://schemas.openxmlformats.org/officeDocument/2006/relationships" xmlns:p="http://schemas.openxmlformats.org/presentationml/2006/main">
  <p:tag name="KSO_WM_UNIT_TYPE" val="i"/>
  <p:tag name="KSO_WM_UNIT_INDEX" val="30"/>
  <p:tag name="KSO_WM_BEAUTIFY_FLAG" val="#wm#"/>
  <p:tag name="KSO_WM_TAG_VERSION" val="3.0"/>
  <p:tag name="KSO_WM_UNIT_ID" val="_11*i*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9.xml><?xml version="1.0" encoding="utf-8"?>
<p:tagLst xmlns:a="http://schemas.openxmlformats.org/drawingml/2006/main" xmlns:r="http://schemas.openxmlformats.org/officeDocument/2006/relationships" xmlns:p="http://schemas.openxmlformats.org/presentationml/2006/main">
  <p:tag name="KSO_WM_UNIT_TYPE" val="i"/>
  <p:tag name="KSO_WM_UNIT_INDEX" val="31"/>
  <p:tag name="KSO_WM_BEAUTIFY_FLAG" val="#wm#"/>
  <p:tag name="KSO_WM_TAG_VERSION" val="3.0"/>
  <p:tag name="KSO_WM_UNIT_ID" val="_11*i*3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INDEX" val="32"/>
  <p:tag name="KSO_WM_BEAUTIFY_FLAG" val="#wm#"/>
  <p:tag name="KSO_WM_TAG_VERSION" val="3.0"/>
  <p:tag name="KSO_WM_UNIT_ID" val="_11*i*3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1.xml><?xml version="1.0" encoding="utf-8"?>
<p:tagLst xmlns:a="http://schemas.openxmlformats.org/drawingml/2006/main" xmlns:r="http://schemas.openxmlformats.org/officeDocument/2006/relationships" xmlns:p="http://schemas.openxmlformats.org/presentationml/2006/main">
  <p:tag name="KSO_WM_UNIT_TYPE" val="i"/>
  <p:tag name="KSO_WM_UNIT_INDEX" val="33"/>
  <p:tag name="KSO_WM_BEAUTIFY_FLAG" val="#wm#"/>
  <p:tag name="KSO_WM_TAG_VERSION" val="3.0"/>
  <p:tag name="KSO_WM_UNIT_ID" val="_11*i*3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2.xml><?xml version="1.0" encoding="utf-8"?>
<p:tagLst xmlns:a="http://schemas.openxmlformats.org/drawingml/2006/main" xmlns:r="http://schemas.openxmlformats.org/officeDocument/2006/relationships" xmlns:p="http://schemas.openxmlformats.org/presentationml/2006/main">
  <p:tag name="KSO_WM_UNIT_TYPE" val="i"/>
  <p:tag name="KSO_WM_UNIT_INDEX" val="34"/>
  <p:tag name="KSO_WM_BEAUTIFY_FLAG" val="#wm#"/>
  <p:tag name="KSO_WM_TAG_VERSION" val="3.0"/>
  <p:tag name="KSO_WM_UNIT_ID" val="_11*i*3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3.xml><?xml version="1.0" encoding="utf-8"?>
<p:tagLst xmlns:a="http://schemas.openxmlformats.org/drawingml/2006/main" xmlns:r="http://schemas.openxmlformats.org/officeDocument/2006/relationships" xmlns:p="http://schemas.openxmlformats.org/presentationml/2006/main">
  <p:tag name="KSO_WM_UNIT_ID" val="_11*i*3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YPE" val="i"/>
  <p:tag name="KSO_WM_UNIT_INDEX" val="35"/>
  <p:tag name="KSO_WM_TEMPLATE_INDEX" val="40490277"/>
  <p:tag name="KSO_WM_TEMPLATE_CATEGORY" val="custom"/>
</p:tagLst>
</file>

<file path=ppt/tags/tag284.xml><?xml version="1.0" encoding="utf-8"?>
<p:tagLst xmlns:a="http://schemas.openxmlformats.org/drawingml/2006/main" xmlns:r="http://schemas.openxmlformats.org/officeDocument/2006/relationships" xmlns:p="http://schemas.openxmlformats.org/presentationml/2006/main">
  <p:tag name="KSO_WM_UNIT_TYPE" val="b"/>
  <p:tag name="KSO_WM_BEAUTIFY_FLAG" val="#wm#"/>
  <p:tag name="KSO_WM_UNIT_INDEX" val="1"/>
  <p:tag name="KSO_WM_UNIT_TEXT_TYPE" val="1"/>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UNIT_INDEX" val="1"/>
  <p:tag name="KSO_WM_UNIT_TEXT_TYPE" val="1"/>
  <p:tag name="KSO_WM_LAYOUT_CHECK_HASH" val="70a81d6a7f94768b09b61f79ee978c90b81fe0aa"/>
  <p:tag name="KSO_WM_NEWLAYOUT_ID" val="8224"/>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6.xml><?xml version="1.0" encoding="utf-8"?>
<p:tagLst xmlns:a="http://schemas.openxmlformats.org/drawingml/2006/main" xmlns:r="http://schemas.openxmlformats.org/officeDocument/2006/relationships" xmlns:p="http://schemas.openxmlformats.org/presentationml/2006/main">
  <p:tag name="KSO_WM_TEMPLATE_THUMBS_INDEX" val="1、2、3、4、5、6、7、8、9、10、11、12、13、15"/>
  <p:tag name="KSO_WM_SLIDE_ID" val="custom20202582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82"/>
  <p:tag name="KSO_WM_SLIDE_LAYOUT" val="a_b_f_j"/>
  <p:tag name="KSO_WM_SLIDE_LAYOUT_CNT" val="1_1_2_1"/>
</p:tagLst>
</file>

<file path=ppt/tags/tag28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02582_1*f*1"/>
  <p:tag name="KSO_WM_TEMPLATE_CATEGORY" val="custom"/>
  <p:tag name="KSO_WM_TEMPLATE_INDEX" val="20202582"/>
  <p:tag name="KSO_WM_UNIT_LAYERLEVEL" val="1"/>
  <p:tag name="KSO_WM_TAG_VERSION" val="1.0"/>
  <p:tag name="KSO_WM_BEAUTIFY_FLAG" val="#wm#"/>
  <p:tag name="KSO_WM_UNIT_SUBTYPE" val="b"/>
  <p:tag name="KSO_WM_UNIT_TEXT_FILL_FORE_SCHEMECOLOR_INDEX_BRIGHTNESS" val="0.15"/>
  <p:tag name="KSO_WM_UNIT_TEXT_FILL_FORE_SCHEMECOLOR_INDEX" val="13"/>
  <p:tag name="KSO_WM_UNIT_TEXT_FILL_TYPE" val="1"/>
</p:tagLst>
</file>

<file path=ppt/tags/tag28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极简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82_1*a*1"/>
  <p:tag name="KSO_WM_TEMPLATE_CATEGORY" val="custom"/>
  <p:tag name="KSO_WM_TEMPLATE_INDEX" val="20202582"/>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289.xml><?xml version="1.0" encoding="utf-8"?>
<p:tagLst xmlns:a="http://schemas.openxmlformats.org/drawingml/2006/main" xmlns:r="http://schemas.openxmlformats.org/officeDocument/2006/relationships" xmlns:p="http://schemas.openxmlformats.org/presentationml/2006/main">
  <p:tag name="KSO_WM_SLIDE_ID" val="custom20202582_6"/>
  <p:tag name="KSO_WM_TEMPLATE_SUBCATEGORY" val="0"/>
  <p:tag name="KSO_WM_TEMPLATE_MASTER_TYPE" val="1"/>
  <p:tag name="KSO_WM_TEMPLATE_COLOR_TYPE" val="1"/>
  <p:tag name="KSO_WM_SLIDE_TYPE" val="contents"/>
  <p:tag name="KSO_WM_SLIDE_SUBTYPE" val="diag"/>
  <p:tag name="KSO_WM_SLIDE_ITEM_CNT" val="6"/>
  <p:tag name="KSO_WM_SLIDE_INDEX" val="6"/>
  <p:tag name="KSO_WM_DIAGRAM_GROUP_CODE" val="l1-1"/>
  <p:tag name="KSO_WM_SLIDE_DIAGTYPE" val="l"/>
  <p:tag name="KSO_WM_TAG_VERSION" val="1.0"/>
  <p:tag name="KSO_WM_BEAUTIFY_FLAG" val="#wm#"/>
  <p:tag name="KSO_WM_TEMPLATE_CATEGORY" val="custom"/>
  <p:tag name="KSO_WM_TEMPLATE_INDEX" val="20202582"/>
  <p:tag name="KSO_WM_SLIDE_LAYOUT" val="a_b_l"/>
  <p:tag name="KSO_WM_SLIDE_LAYOUT_CNT" val="1_1_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582_6*l_h_i*1_1_1"/>
  <p:tag name="KSO_WM_TEMPLATE_CATEGORY" val="custom"/>
  <p:tag name="KSO_WM_TEMPLATE_INDEX" val="20202582"/>
  <p:tag name="KSO_WM_UNIT_LAYERLEVEL" val="1_1_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582_6*l_h_a*1_1_1"/>
  <p:tag name="KSO_WM_TEMPLATE_CATEGORY" val="custom"/>
  <p:tag name="KSO_WM_TEMPLATE_INDEX" val="20202582"/>
  <p:tag name="KSO_WM_UNIT_LAYERLEVEL" val="1_1_1"/>
  <p:tag name="KSO_WM_TAG_VERSION" val="1.0"/>
  <p:tag name="KSO_WM_BEAUTIFY_FLAG" val="#wm#"/>
  <p:tag name="KSO_WM_UNIT_ISNUMDGMTITLE" val="0"/>
</p:tagLst>
</file>

<file path=ppt/tags/tag29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582_6*l_h_a*1_2_1"/>
  <p:tag name="KSO_WM_TEMPLATE_CATEGORY" val="custom"/>
  <p:tag name="KSO_WM_TEMPLATE_INDEX" val="20202582"/>
  <p:tag name="KSO_WM_UNIT_LAYERLEVEL" val="1_1_1"/>
  <p:tag name="KSO_WM_TAG_VERSION" val="1.0"/>
  <p:tag name="KSO_WM_BEAUTIFY_FLAG" val="#wm#"/>
  <p:tag name="KSO_WM_UNIT_ISNUMDGMTITLE" val="0"/>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582_6*l_h_i*1_2_1"/>
  <p:tag name="KSO_WM_TEMPLATE_CATEGORY" val="custom"/>
  <p:tag name="KSO_WM_TEMPLATE_INDEX" val="20202582"/>
  <p:tag name="KSO_WM_UNIT_LAYERLEVEL" val="1_1_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582_6*l_h_a*1_3_1"/>
  <p:tag name="KSO_WM_TEMPLATE_CATEGORY" val="custom"/>
  <p:tag name="KSO_WM_TEMPLATE_INDEX" val="20202582"/>
  <p:tag name="KSO_WM_UNIT_LAYERLEVEL" val="1_1_1"/>
  <p:tag name="KSO_WM_TAG_VERSION" val="1.0"/>
  <p:tag name="KSO_WM_BEAUTIFY_FLAG" val="#wm#"/>
  <p:tag name="KSO_WM_UNIT_ISNUMDGMTITLE" val="0"/>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582_6*l_h_i*1_3_1"/>
  <p:tag name="KSO_WM_TEMPLATE_CATEGORY" val="custom"/>
  <p:tag name="KSO_WM_TEMPLATE_INDEX" val="20202582"/>
  <p:tag name="KSO_WM_UNIT_LAYERLEVEL" val="1_1_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582_6*l_h_a*1_4_1"/>
  <p:tag name="KSO_WM_TEMPLATE_CATEGORY" val="custom"/>
  <p:tag name="KSO_WM_TEMPLATE_INDEX" val="20202582"/>
  <p:tag name="KSO_WM_UNIT_LAYERLEVEL" val="1_1_1"/>
  <p:tag name="KSO_WM_TAG_VERSION" val="1.0"/>
  <p:tag name="KSO_WM_BEAUTIFY_FLAG" val="#wm#"/>
  <p:tag name="KSO_WM_UNIT_ISNUMDGMTITLE" val="0"/>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582_6*l_h_i*1_4_1"/>
  <p:tag name="KSO_WM_TEMPLATE_CATEGORY" val="custom"/>
  <p:tag name="KSO_WM_TEMPLATE_INDEX" val="20202582"/>
  <p:tag name="KSO_WM_UNIT_LAYERLEVEL" val="1_1_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582_6*a*1"/>
  <p:tag name="KSO_WM_TEMPLATE_CATEGORY" val="custom"/>
  <p:tag name="KSO_WM_TEMPLATE_INDEX" val="20202582"/>
  <p:tag name="KSO_WM_UNIT_LAYERLEVEL" val="1"/>
  <p:tag name="KSO_WM_TAG_VERSION" val="1.0"/>
  <p:tag name="KSO_WM_BEAUTIFY_FLAG" val="#wm#"/>
  <p:tag name="KSO_WM_UNIT_ISNUMDGMTITLE" val="0"/>
</p:tagLst>
</file>

<file path=ppt/tags/tag2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Contents"/>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202582_6*b*1"/>
  <p:tag name="KSO_WM_TEMPLATE_CATEGORY" val="custom"/>
  <p:tag name="KSO_WM_TEMPLATE_INDEX" val="20202582"/>
  <p:tag name="KSO_WM_UNIT_LAYERLEVEL" val="1"/>
  <p:tag name="KSO_WM_TAG_VERSION" val="1.0"/>
  <p:tag name="KSO_WM_BEAUTIFY_FLAG" val="#wm#"/>
  <p:tag name="KSO_WM_UNIT_ISNUMDGMTITLE"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custom20202582_6*l_h_a*1_5_1"/>
  <p:tag name="KSO_WM_TEMPLATE_CATEGORY" val="custom"/>
  <p:tag name="KSO_WM_TEMPLATE_INDEX" val="20202582"/>
  <p:tag name="KSO_WM_UNIT_LAYERLEVEL" val="1_1_1"/>
  <p:tag name="KSO_WM_TAG_VERSION" val="1.0"/>
  <p:tag name="KSO_WM_BEAUTIFY_FLAG" val="#wm#"/>
  <p:tag name="KSO_WM_UNIT_ISNUMDGMTITLE" val="0"/>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custom20202582_6*l_h_i*1_5_1"/>
  <p:tag name="KSO_WM_TEMPLATE_CATEGORY" val="custom"/>
  <p:tag name="KSO_WM_TEMPLATE_INDEX" val="20202582"/>
  <p:tag name="KSO_WM_UNIT_LAYERLEVEL" val="1_1_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custom20202582_6*l_h_a*1_6_1"/>
  <p:tag name="KSO_WM_TEMPLATE_CATEGORY" val="custom"/>
  <p:tag name="KSO_WM_TEMPLATE_INDEX" val="20202582"/>
  <p:tag name="KSO_WM_UNIT_LAYERLEVEL" val="1_1_1"/>
  <p:tag name="KSO_WM_TAG_VERSION" val="1.0"/>
  <p:tag name="KSO_WM_BEAUTIFY_FLAG" val="#wm#"/>
  <p:tag name="KSO_WM_UNIT_ISNUMDGMTITLE" val="0"/>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custom20202582_6*l_h_i*1_6_1"/>
  <p:tag name="KSO_WM_TEMPLATE_CATEGORY" val="custom"/>
  <p:tag name="KSO_WM_TEMPLATE_INDEX" val="20202582"/>
  <p:tag name="KSO_WM_UNIT_LAYERLEVEL" val="1_1_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0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1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32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2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2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3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3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2*i*8"/>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4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4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2*i*9"/>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277"/>
  <p:tag name="KSO_WM_SLIDE_HAS_MASK" val="0"/>
  <p:tag name="KSO_WM_SLIDE_ID" val="custom40490277_9"/>
  <p:tag name="KSO_WM_SLIDE_INDEX" val="5"/>
  <p:tag name="KSO_WM_SLIDE_ITEM_CNT" val="0"/>
  <p:tag name="KSO_WM_SLIDE_LAYOUT" val="a_b"/>
  <p:tag name="KSO_WM_SLIDE_LAYOUT_CNT" val="1_1"/>
  <p:tag name="KSO_WM_SLIDE_TYPE" val="endPage"/>
  <p:tag name="KSO_WM_TAG_VERSION" val="3.0"/>
  <p:tag name="KSO_WM_TEMPLATE_MASTER_TYPE" val="0"/>
  <p:tag name="KSO_WM_TEMPLATE_SLIDE_ID" val="slide_06be46c9219ad451"/>
  <p:tag name="KSO_WM_TEMPLATE_SUBCATEGORY" val="29"/>
</p:tagLst>
</file>

<file path=ppt/tags/tag353.xml><?xml version="1.0" encoding="utf-8"?>
<p:tagLst xmlns:a="http://schemas.openxmlformats.org/drawingml/2006/main" xmlns:r="http://schemas.openxmlformats.org/officeDocument/2006/relationships" xmlns:p="http://schemas.openxmlformats.org/presentationml/2006/main">
  <p:tag name="KSO_WM_UNIT_TYPE" val="b"/>
  <p:tag name="KSO_WM_BEAUTIFY_FLAG" val="#wm#"/>
  <p:tag name="KSO_WM_UNIT_INDEX" val="1"/>
  <p:tag name="KSO_WM_UNIT_TEXT_TYPE" val="1"/>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354.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UNIT_INDEX" val="1"/>
  <p:tag name="KSO_WM_UNIT_TEXT_TYPE" val="1"/>
  <p:tag name="KSO_WM_LAYOUT_CHECK_HASH" val="70a81d6a7f94768b09b61f79ee978c90b81fe0aa"/>
  <p:tag name="KSO_WM_NEWLAYOUT_ID" val="8224"/>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2*i*10"/>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COLOR_TYPE" val="1"/>
  <p:tag name="KSO_WM_TEMPLATE_THUMBS_INDEX" val="1、2、3、4、5、6、7、8、9、10、11、12、13、15"/>
  <p:tag name="KSO_WM_TEMPLATE_MASTER_THUMB_INDEX" val="12"/>
  <p:tag name="KSO_WM_UNIT_SHOW_EDIT_AREA_INDICATION" val="0"/>
  <p:tag name="KSO_WM_TAG_VERSION" val="1.0"/>
  <p:tag name="KSO_WM_BEAUTIFY_FLAG" val="#wm#"/>
  <p:tag name="KSO_WM_TEMPLATE_CATEGORY" val="custom"/>
  <p:tag name="KSO_WM_TEMPLATE_INDEX" val="20202582"/>
  <p:tag name="KSO_WM_TEMPLATE_MASTER_TYPE"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4*i*8"/>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4*i*9"/>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4*i*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5*i*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5*i*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5*i*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68_3*l_h_i*1_2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7"/>
  <p:tag name="KSO_WM_UNIT_FILL_FORE_SCHEMECOLOR_INDEX_1_POS" val="0.21"/>
  <p:tag name="KSO_WM_UNIT_FILL_FORE_SCHEMECOLOR_INDEX_1_TRANS" val="0"/>
  <p:tag name="KSO_WM_UNIT_FILL_FORE_SCHEMECOLOR_INDEX_2_BRIGHTNESS" val="-0.25"/>
  <p:tag name="KSO_WM_UNIT_FILL_FORE_SCHEMECOLOR_INDEX_2" val="7"/>
  <p:tag name="KSO_WM_UNIT_FILL_FORE_SCHEMECOLOR_INDEX_2_POS" val="0.78"/>
  <p:tag name="KSO_WM_UNIT_FILL_FORE_SCHEMECOLOR_INDEX_2_TRANS" val="0"/>
  <p:tag name="KSO_WM_UNIT_FILL_FORE_SCHEMECOLOR_INDEX_3_BRIGHTNESS" val="-0.25"/>
  <p:tag name="KSO_WM_UNIT_FILL_FORE_SCHEMECOLOR_INDEX_3" val="7"/>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768_3*l_h_i*1_2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68_3*l_h_i*1_2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68_3*l_h_i*1_3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8"/>
  <p:tag name="KSO_WM_UNIT_FILL_FORE_SCHEMECOLOR_INDEX_1_POS" val="0.21"/>
  <p:tag name="KSO_WM_UNIT_FILL_FORE_SCHEMECOLOR_INDEX_1_TRANS" val="0"/>
  <p:tag name="KSO_WM_UNIT_FILL_FORE_SCHEMECOLOR_INDEX_2_BRIGHTNESS" val="-0.25"/>
  <p:tag name="KSO_WM_UNIT_FILL_FORE_SCHEMECOLOR_INDEX_2" val="8"/>
  <p:tag name="KSO_WM_UNIT_FILL_FORE_SCHEMECOLOR_INDEX_2_POS" val="0.78"/>
  <p:tag name="KSO_WM_UNIT_FILL_FORE_SCHEMECOLOR_INDEX_2_TRANS" val="0"/>
  <p:tag name="KSO_WM_UNIT_FILL_FORE_SCHEMECOLOR_INDEX_3_BRIGHTNESS" val="-0.25"/>
  <p:tag name="KSO_WM_UNIT_FILL_FORE_SCHEMECOLOR_INDEX_3" val="8"/>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768_3*l_h_i*1_3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heme/theme1.xml><?xml version="1.0" encoding="utf-8"?>
<a:theme xmlns:a="http://schemas.openxmlformats.org/drawingml/2006/main" name="主题1">
  <a:themeElements>
    <a:clrScheme name="">
      <a:dk1>
        <a:srgbClr val="000000"/>
      </a:dk1>
      <a:lt1>
        <a:srgbClr val="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2FB8C694-DFA5-44EC-84BC-87CEB2B549D3}" vid="{3351538D-EFF7-4E2F-8D64-06C2477015BD}"/>
    </a:ext>
  </a:extLst>
</a:theme>
</file>

<file path=docProps/app.xml><?xml version="1.0" encoding="utf-8"?>
<Properties xmlns="http://schemas.openxmlformats.org/officeDocument/2006/extended-properties" xmlns:vt="http://schemas.openxmlformats.org/officeDocument/2006/docPropsVTypes">
  <Template>主题1</Template>
  <TotalTime>532</TotalTime>
  <Words>8960</Words>
  <Application>Microsoft Office PowerPoint</Application>
  <PresentationFormat>宽屏</PresentationFormat>
  <Paragraphs>293</Paragraphs>
  <Slides>96</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96</vt:i4>
      </vt:variant>
    </vt:vector>
  </HeadingPairs>
  <TitlesOfParts>
    <vt:vector size="100" baseType="lpstr">
      <vt:lpstr>汉仪旗黑-85S</vt:lpstr>
      <vt:lpstr>微软雅黑</vt:lpstr>
      <vt:lpstr>Arial</vt:lpstr>
      <vt:lpstr>主题1</vt:lpstr>
      <vt:lpstr>模块五 新能源汽车构造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汽车构造</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天 夏</dc:creator>
  <cp:lastModifiedBy>天 夏</cp:lastModifiedBy>
  <cp:revision>8</cp:revision>
  <dcterms:created xsi:type="dcterms:W3CDTF">2025-10-04T11:36:10Z</dcterms:created>
  <dcterms:modified xsi:type="dcterms:W3CDTF">2025-10-08T14:08:16Z</dcterms:modified>
</cp:coreProperties>
</file>